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542" r:id="rId3"/>
    <p:sldId id="422" r:id="rId4"/>
    <p:sldId id="507" r:id="rId5"/>
    <p:sldId id="527" r:id="rId6"/>
    <p:sldId id="528" r:id="rId7"/>
    <p:sldId id="529" r:id="rId8"/>
    <p:sldId id="543" r:id="rId9"/>
    <p:sldId id="262" r:id="rId10"/>
    <p:sldId id="509" r:id="rId11"/>
    <p:sldId id="510" r:id="rId12"/>
    <p:sldId id="511" r:id="rId13"/>
    <p:sldId id="512" r:id="rId14"/>
    <p:sldId id="513" r:id="rId15"/>
    <p:sldId id="530" r:id="rId16"/>
    <p:sldId id="261" r:id="rId17"/>
    <p:sldId id="531" r:id="rId18"/>
    <p:sldId id="532" r:id="rId19"/>
    <p:sldId id="533" r:id="rId20"/>
    <p:sldId id="534" r:id="rId21"/>
    <p:sldId id="535" r:id="rId22"/>
    <p:sldId id="536" r:id="rId23"/>
    <p:sldId id="537" r:id="rId24"/>
    <p:sldId id="538" r:id="rId25"/>
    <p:sldId id="539" r:id="rId26"/>
    <p:sldId id="263" r:id="rId27"/>
    <p:sldId id="265" r:id="rId28"/>
    <p:sldId id="266" r:id="rId29"/>
    <p:sldId id="267" r:id="rId30"/>
    <p:sldId id="270" r:id="rId31"/>
    <p:sldId id="271" r:id="rId32"/>
    <p:sldId id="272" r:id="rId33"/>
    <p:sldId id="268" r:id="rId34"/>
    <p:sldId id="273" r:id="rId35"/>
    <p:sldId id="274" r:id="rId36"/>
    <p:sldId id="275" r:id="rId37"/>
    <p:sldId id="276" r:id="rId38"/>
    <p:sldId id="549" r:id="rId39"/>
    <p:sldId id="277" r:id="rId40"/>
    <p:sldId id="540" r:id="rId41"/>
    <p:sldId id="278" r:id="rId42"/>
    <p:sldId id="547" r:id="rId43"/>
  </p:sldIdLst>
  <p:sldSz cx="12192000" cy="6858000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5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23744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3822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10965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5693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099194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8431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17871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41445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1489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ID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3560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64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9869EC7-61D5-4943-85EA-5AAC47E036A9}" type="datetimeFigureOut">
              <a:rPr lang="en-ID" smtClean="0"/>
              <a:t>21/10/2025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FAF0033-BDEF-451E-8DCA-F551555574B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42621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www.youtube.com/watch?v=rMYsiPewTH4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61774-46CE-9FDD-B4DD-B39F7B851B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D" dirty="0"/>
              <a:t>ABA &amp; VBMAPP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A693A-2869-4C8F-996C-1B939C593E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D" dirty="0"/>
              <a:t>by Ayuna Eprilisanti,M.Psi.,</a:t>
            </a:r>
            <a:r>
              <a:rPr lang="en-ID" dirty="0" err="1"/>
              <a:t>Psikolog</a:t>
            </a:r>
            <a:r>
              <a:rPr lang="en-ID" dirty="0"/>
              <a:t>, SAP-K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36C45B-2B08-6BBA-1A31-1E12BE8EF5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152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8ACBC-D148-2B4D-58F0-5A2231BB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UNTUK ASESOR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DC87B-ED73-D343-31FD-D506A0232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Sebelum</a:t>
            </a:r>
            <a:r>
              <a:rPr lang="en-US" dirty="0"/>
              <a:t> </a:t>
            </a:r>
            <a:r>
              <a:rPr lang="en-US" dirty="0" err="1"/>
              <a:t>asesmen</a:t>
            </a:r>
            <a:r>
              <a:rPr lang="en-US" dirty="0"/>
              <a:t>, </a:t>
            </a:r>
            <a:r>
              <a:rPr lang="en-US" dirty="0" err="1"/>
              <a:t>pastikan</a:t>
            </a:r>
            <a:r>
              <a:rPr lang="en-US" dirty="0"/>
              <a:t> </a:t>
            </a:r>
            <a:r>
              <a:rPr lang="en-US" dirty="0" err="1"/>
              <a:t>keluarga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mengisi</a:t>
            </a:r>
            <a:r>
              <a:rPr lang="en-US" dirty="0"/>
              <a:t> form yang </a:t>
            </a:r>
            <a:r>
              <a:rPr lang="en-US" dirty="0" err="1"/>
              <a:t>dibutuhkan</a:t>
            </a:r>
            <a:endParaRPr lang="en-US" dirty="0"/>
          </a:p>
          <a:p>
            <a:r>
              <a:rPr lang="en-US" dirty="0"/>
              <a:t>Jalin rapport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anak</a:t>
            </a:r>
            <a:endParaRPr lang="en-US" dirty="0"/>
          </a:p>
          <a:p>
            <a:r>
              <a:rPr lang="en-US" dirty="0"/>
              <a:t>Jaga </a:t>
            </a:r>
            <a:r>
              <a:rPr lang="en-US" dirty="0" err="1"/>
              <a:t>kendali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item </a:t>
            </a:r>
            <a:r>
              <a:rPr lang="en-US" dirty="0" err="1"/>
              <a:t>atau</a:t>
            </a:r>
            <a:r>
              <a:rPr lang="en-US" dirty="0"/>
              <a:t> reinforcer</a:t>
            </a:r>
          </a:p>
          <a:p>
            <a:r>
              <a:rPr lang="en-US" dirty="0"/>
              <a:t>Reinforcer </a:t>
            </a:r>
            <a:r>
              <a:rPr lang="en-US" dirty="0" err="1"/>
              <a:t>respon</a:t>
            </a:r>
            <a:r>
              <a:rPr lang="en-US" dirty="0"/>
              <a:t> yang </a:t>
            </a:r>
            <a:r>
              <a:rPr lang="en-US" dirty="0" err="1"/>
              <a:t>benar</a:t>
            </a:r>
            <a:endParaRPr lang="en-US" dirty="0"/>
          </a:p>
          <a:p>
            <a:r>
              <a:rPr lang="en-US" dirty="0"/>
              <a:t>Beri reinforcer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perilaku</a:t>
            </a:r>
            <a:r>
              <a:rPr lang="en-US" dirty="0"/>
              <a:t> yang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inginkan</a:t>
            </a:r>
            <a:endParaRPr lang="en-US" dirty="0"/>
          </a:p>
          <a:p>
            <a:r>
              <a:rPr lang="en-US" dirty="0" err="1"/>
              <a:t>Gunakan</a:t>
            </a:r>
            <a:r>
              <a:rPr lang="en-US" dirty="0"/>
              <a:t> item yang </a:t>
            </a:r>
            <a:r>
              <a:rPr lang="en-US" dirty="0" err="1"/>
              <a:t>diinginkan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dan yang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sukai</a:t>
            </a:r>
            <a:endParaRPr lang="en-US" dirty="0"/>
          </a:p>
          <a:p>
            <a:r>
              <a:rPr lang="en-US" dirty="0" err="1"/>
              <a:t>Berikan</a:t>
            </a:r>
            <a:r>
              <a:rPr lang="en-US" dirty="0"/>
              <a:t> </a:t>
            </a:r>
            <a:r>
              <a:rPr lang="en-US" dirty="0" err="1"/>
              <a:t>senyuman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memuji</a:t>
            </a:r>
            <a:r>
              <a:rPr lang="en-US" dirty="0"/>
              <a:t> </a:t>
            </a:r>
            <a:r>
              <a:rPr lang="en-US" dirty="0" err="1"/>
              <a:t>anak</a:t>
            </a:r>
            <a:endParaRPr lang="en-US" dirty="0"/>
          </a:p>
          <a:p>
            <a:r>
              <a:rPr lang="en-US" dirty="0" err="1"/>
              <a:t>Gunakan</a:t>
            </a:r>
            <a:r>
              <a:rPr lang="en-US" dirty="0"/>
              <a:t> reinforcer </a:t>
            </a:r>
            <a:r>
              <a:rPr lang="en-US" dirty="0" err="1"/>
              <a:t>aktifitas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yang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usia</a:t>
            </a:r>
            <a:r>
              <a:rPr lang="en-US" dirty="0"/>
              <a:t> </a:t>
            </a:r>
            <a:r>
              <a:rPr lang="en-US" dirty="0" err="1"/>
              <a:t>anak</a:t>
            </a:r>
            <a:endParaRPr lang="en-US" dirty="0"/>
          </a:p>
          <a:p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tes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kemampuan</a:t>
            </a:r>
            <a:r>
              <a:rPr lang="en-US" dirty="0"/>
              <a:t> </a:t>
            </a:r>
            <a:r>
              <a:rPr lang="en-US" dirty="0" err="1"/>
              <a:t>Mand</a:t>
            </a:r>
            <a:r>
              <a:rPr lang="en-US" dirty="0"/>
              <a:t>, </a:t>
            </a:r>
            <a:r>
              <a:rPr lang="en-US" dirty="0" err="1"/>
              <a:t>pastikan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motivasi</a:t>
            </a:r>
            <a:endParaRPr lang="en-US" dirty="0"/>
          </a:p>
          <a:p>
            <a:r>
              <a:rPr lang="en-US" dirty="0" err="1"/>
              <a:t>Gunakan</a:t>
            </a:r>
            <a:r>
              <a:rPr lang="en-US" dirty="0"/>
              <a:t> material yang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gender </a:t>
            </a:r>
            <a:r>
              <a:rPr lang="en-US" dirty="0" err="1"/>
              <a:t>anak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B5256A-D319-D9FA-18DD-BA90F9468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11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48CF6-8147-7525-60FF-6C43734DD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</a:t>
            </a:r>
            <a:r>
              <a:rPr lang="en-US" dirty="0" err="1"/>
              <a:t>untuk</a:t>
            </a:r>
            <a:r>
              <a:rPr lang="en-US" dirty="0"/>
              <a:t> tester (</a:t>
            </a:r>
            <a:r>
              <a:rPr lang="en-US" dirty="0" err="1"/>
              <a:t>lanjutan</a:t>
            </a:r>
            <a:r>
              <a:rPr lang="en-US" dirty="0"/>
              <a:t>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AD222-89ED-3188-E7EF-F47FE5471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Gunakan</a:t>
            </a:r>
            <a:r>
              <a:rPr lang="en-US" dirty="0"/>
              <a:t> </a:t>
            </a:r>
            <a:r>
              <a:rPr lang="en-US" dirty="0" err="1"/>
              <a:t>intonasi</a:t>
            </a:r>
            <a:r>
              <a:rPr lang="en-US" dirty="0"/>
              <a:t> </a:t>
            </a:r>
            <a:r>
              <a:rPr lang="en-US" dirty="0" err="1"/>
              <a:t>antusias</a:t>
            </a:r>
            <a:r>
              <a:rPr lang="en-US" dirty="0"/>
              <a:t> yang </a:t>
            </a:r>
            <a:r>
              <a:rPr lang="en-US" dirty="0" err="1"/>
              <a:t>pantas</a:t>
            </a:r>
            <a:r>
              <a:rPr lang="en-US" dirty="0"/>
              <a:t>,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terlalu</a:t>
            </a:r>
            <a:r>
              <a:rPr lang="en-US" dirty="0"/>
              <a:t> </a:t>
            </a:r>
            <a:r>
              <a:rPr lang="en-US" dirty="0" err="1"/>
              <a:t>berlebihan</a:t>
            </a:r>
            <a:endParaRPr lang="en-US" dirty="0"/>
          </a:p>
          <a:p>
            <a:r>
              <a:rPr lang="en-US" dirty="0" err="1"/>
              <a:t>Berikan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beristirahat</a:t>
            </a:r>
            <a:endParaRPr lang="en-US" dirty="0"/>
          </a:p>
          <a:p>
            <a:r>
              <a:rPr lang="en-US" dirty="0" err="1"/>
              <a:t>Saat</a:t>
            </a:r>
            <a:r>
              <a:rPr lang="en-US" dirty="0"/>
              <a:t> break time,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boleh</a:t>
            </a:r>
            <a:r>
              <a:rPr lang="en-US" dirty="0"/>
              <a:t> </a:t>
            </a:r>
            <a:r>
              <a:rPr lang="en-US" dirty="0" err="1"/>
              <a:t>bermain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reinforcer yang paling </a:t>
            </a:r>
            <a:r>
              <a:rPr lang="en-US" dirty="0" err="1"/>
              <a:t>kuat</a:t>
            </a:r>
            <a:r>
              <a:rPr lang="en-US" dirty="0"/>
              <a:t> </a:t>
            </a:r>
          </a:p>
          <a:p>
            <a:r>
              <a:rPr lang="en-US" dirty="0" err="1"/>
              <a:t>Ketahui</a:t>
            </a:r>
            <a:r>
              <a:rPr lang="en-US" dirty="0"/>
              <a:t> dan </a:t>
            </a:r>
            <a:r>
              <a:rPr lang="en-US" dirty="0" err="1"/>
              <a:t>beri</a:t>
            </a:r>
            <a:r>
              <a:rPr lang="en-US" dirty="0"/>
              <a:t> </a:t>
            </a:r>
            <a:r>
              <a:rPr lang="en-US" dirty="0" err="1"/>
              <a:t>respon</a:t>
            </a:r>
            <a:r>
              <a:rPr lang="en-US" dirty="0"/>
              <a:t> yang </a:t>
            </a:r>
            <a:r>
              <a:rPr lang="en-US" dirty="0" err="1"/>
              <a:t>pantas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spontan</a:t>
            </a:r>
            <a:r>
              <a:rPr lang="en-US" dirty="0"/>
              <a:t> </a:t>
            </a:r>
            <a:r>
              <a:rPr lang="en-US" dirty="0" err="1"/>
              <a:t>mengucapkan</a:t>
            </a:r>
            <a:r>
              <a:rPr lang="en-US" dirty="0"/>
              <a:t> kata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gesture </a:t>
            </a:r>
            <a:r>
              <a:rPr lang="en-US" dirty="0" err="1"/>
              <a:t>tertentu</a:t>
            </a:r>
            <a:endParaRPr lang="en-US" dirty="0"/>
          </a:p>
          <a:p>
            <a:r>
              <a:rPr lang="en-US" dirty="0" err="1"/>
              <a:t>Buat</a:t>
            </a:r>
            <a:r>
              <a:rPr lang="en-US" dirty="0"/>
              <a:t> </a:t>
            </a:r>
            <a:r>
              <a:rPr lang="en-US" dirty="0" err="1"/>
              <a:t>sesi</a:t>
            </a:r>
            <a:r>
              <a:rPr lang="en-US" dirty="0"/>
              <a:t> </a:t>
            </a:r>
            <a:r>
              <a:rPr lang="en-US" dirty="0" err="1"/>
              <a:t>menarik</a:t>
            </a:r>
            <a:r>
              <a:rPr lang="en-US" dirty="0"/>
              <a:t> dan </a:t>
            </a:r>
            <a:r>
              <a:rPr lang="en-US" dirty="0" err="1"/>
              <a:t>pasangkan</a:t>
            </a:r>
            <a:r>
              <a:rPr lang="en-US" dirty="0"/>
              <a:t> </a:t>
            </a:r>
            <a:r>
              <a:rPr lang="en-US" dirty="0" err="1"/>
              <a:t>diri</a:t>
            </a:r>
            <a:r>
              <a:rPr lang="en-US" dirty="0"/>
              <a:t>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reinforcer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yang </a:t>
            </a:r>
            <a:r>
              <a:rPr lang="en-US" dirty="0" err="1"/>
              <a:t>menarik</a:t>
            </a:r>
            <a:r>
              <a:rPr lang="en-US" dirty="0"/>
              <a:t> dan </a:t>
            </a:r>
            <a:r>
              <a:rPr lang="en-US" dirty="0" err="1"/>
              <a:t>menyenangkan</a:t>
            </a:r>
            <a:endParaRPr lang="en-US" dirty="0"/>
          </a:p>
          <a:p>
            <a:endParaRPr lang="en-US" dirty="0"/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F906F-111C-60F0-A18E-CA94F1B71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312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E555C-E96A-E99A-FD09-690DEAA2D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</a:t>
            </a:r>
            <a:r>
              <a:rPr lang="en-US" dirty="0" err="1"/>
              <a:t>untuk</a:t>
            </a:r>
            <a:r>
              <a:rPr lang="en-US" dirty="0"/>
              <a:t> tester (</a:t>
            </a:r>
            <a:r>
              <a:rPr lang="en-US" dirty="0" err="1"/>
              <a:t>lanjutan</a:t>
            </a:r>
            <a:r>
              <a:rPr lang="en-US" dirty="0"/>
              <a:t>…)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82AA2-8BE5-DDE4-927C-177DE18BD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 err="1"/>
              <a:t>Selingi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</a:t>
            </a:r>
            <a:r>
              <a:rPr lang="en-ID" dirty="0" err="1"/>
              <a:t>mudah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yang </a:t>
            </a:r>
            <a:r>
              <a:rPr lang="en-ID" dirty="0" err="1"/>
              <a:t>sulit</a:t>
            </a:r>
            <a:endParaRPr lang="en-ID" dirty="0"/>
          </a:p>
          <a:p>
            <a:r>
              <a:rPr lang="en-ID" dirty="0" err="1"/>
              <a:t>Sesekali</a:t>
            </a:r>
            <a:r>
              <a:rPr lang="en-ID" dirty="0"/>
              <a:t> </a:t>
            </a:r>
            <a:r>
              <a:rPr lang="en-ID" dirty="0" err="1"/>
              <a:t>berikan</a:t>
            </a:r>
            <a:r>
              <a:rPr lang="en-ID" dirty="0"/>
              <a:t> </a:t>
            </a:r>
            <a:r>
              <a:rPr lang="en-ID" dirty="0" err="1"/>
              <a:t>penguat</a:t>
            </a:r>
            <a:r>
              <a:rPr lang="en-ID" dirty="0"/>
              <a:t> gratis (non-</a:t>
            </a:r>
            <a:r>
              <a:rPr lang="en-ID" dirty="0" err="1"/>
              <a:t>kontingen</a:t>
            </a:r>
            <a:r>
              <a:rPr lang="en-ID" dirty="0"/>
              <a:t>).</a:t>
            </a:r>
          </a:p>
          <a:p>
            <a:r>
              <a:rPr lang="en-ID" dirty="0" err="1"/>
              <a:t>Hindari</a:t>
            </a:r>
            <a:r>
              <a:rPr lang="en-ID" dirty="0"/>
              <a:t> </a:t>
            </a:r>
            <a:r>
              <a:rPr lang="en-ID" dirty="0" err="1"/>
              <a:t>memberikan</a:t>
            </a:r>
            <a:r>
              <a:rPr lang="en-ID" dirty="0"/>
              <a:t> prompt yang </a:t>
            </a:r>
            <a:r>
              <a:rPr lang="en-ID" dirty="0" err="1"/>
              <a:t>berlebihan</a:t>
            </a:r>
            <a:r>
              <a:rPr lang="en-ID" dirty="0"/>
              <a:t> </a:t>
            </a:r>
            <a:r>
              <a:rPr lang="en-ID" dirty="0" err="1"/>
              <a:t>saat</a:t>
            </a:r>
            <a:r>
              <a:rPr lang="en-ID" dirty="0"/>
              <a:t> </a:t>
            </a:r>
            <a:r>
              <a:rPr lang="en-ID" dirty="0" err="1"/>
              <a:t>melakukan</a:t>
            </a:r>
            <a:r>
              <a:rPr lang="en-ID" dirty="0"/>
              <a:t> </a:t>
            </a:r>
            <a:r>
              <a:rPr lang="en-ID" dirty="0" err="1"/>
              <a:t>penilaian</a:t>
            </a:r>
            <a:r>
              <a:rPr lang="en-ID" dirty="0"/>
              <a:t>. Karena </a:t>
            </a:r>
            <a:r>
              <a:rPr lang="en-ID" dirty="0" err="1"/>
              <a:t>skoring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menjadi</a:t>
            </a:r>
            <a:r>
              <a:rPr lang="en-ID" dirty="0"/>
              <a:t> bias</a:t>
            </a:r>
          </a:p>
          <a:p>
            <a:r>
              <a:rPr lang="en-ID" dirty="0"/>
              <a:t>Beri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waktu</a:t>
            </a:r>
            <a:r>
              <a:rPr lang="en-ID" dirty="0"/>
              <a:t> 3-5 </a:t>
            </a:r>
            <a:r>
              <a:rPr lang="en-ID" dirty="0" err="1"/>
              <a:t>detik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merespons</a:t>
            </a:r>
            <a:r>
              <a:rPr lang="en-ID" dirty="0"/>
              <a:t>, </a:t>
            </a:r>
            <a:r>
              <a:rPr lang="en-ID" dirty="0" err="1"/>
              <a:t>jika</a:t>
            </a:r>
            <a:r>
              <a:rPr lang="en-ID" dirty="0"/>
              <a:t> </a:t>
            </a:r>
            <a:r>
              <a:rPr lang="en-ID" dirty="0" err="1"/>
              <a:t>perlu</a:t>
            </a:r>
            <a:r>
              <a:rPr lang="en-ID" dirty="0"/>
              <a:t>.</a:t>
            </a:r>
          </a:p>
          <a:p>
            <a:r>
              <a:rPr lang="en-ID" dirty="0" err="1"/>
              <a:t>Ulangi</a:t>
            </a:r>
            <a:r>
              <a:rPr lang="en-ID" dirty="0"/>
              <a:t> </a:t>
            </a:r>
            <a:r>
              <a:rPr lang="en-ID" dirty="0" err="1"/>
              <a:t>pertanyaan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presentasi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2 </a:t>
            </a:r>
            <a:r>
              <a:rPr lang="en-ID" dirty="0" err="1"/>
              <a:t>atau</a:t>
            </a:r>
            <a:r>
              <a:rPr lang="en-ID" dirty="0"/>
              <a:t> 3 kali, </a:t>
            </a:r>
            <a:r>
              <a:rPr lang="en-ID" dirty="0" err="1"/>
              <a:t>jika</a:t>
            </a:r>
            <a:r>
              <a:rPr lang="en-ID" dirty="0"/>
              <a:t> </a:t>
            </a:r>
            <a:r>
              <a:rPr lang="en-ID" dirty="0" err="1"/>
              <a:t>perlu</a:t>
            </a:r>
            <a:r>
              <a:rPr lang="en-ID" dirty="0"/>
              <a:t>.</a:t>
            </a:r>
          </a:p>
          <a:p>
            <a:r>
              <a:rPr lang="en-ID" dirty="0" err="1"/>
              <a:t>Gunakan</a:t>
            </a:r>
            <a:r>
              <a:rPr lang="en-ID" dirty="0"/>
              <a:t> </a:t>
            </a:r>
            <a:r>
              <a:rPr lang="en-ID" dirty="0" err="1"/>
              <a:t>prosedur</a:t>
            </a:r>
            <a:r>
              <a:rPr lang="en-ID" dirty="0"/>
              <a:t> prompt least to most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menilai</a:t>
            </a:r>
            <a:r>
              <a:rPr lang="en-ID" dirty="0"/>
              <a:t> </a:t>
            </a:r>
            <a:r>
              <a:rPr lang="en-ID" dirty="0" err="1"/>
              <a:t>tingkat</a:t>
            </a:r>
            <a:r>
              <a:rPr lang="en-ID" dirty="0"/>
              <a:t> </a:t>
            </a:r>
            <a:r>
              <a:rPr lang="en-ID" dirty="0" err="1"/>
              <a:t>keterampilan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. Hal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membantu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menentukan</a:t>
            </a:r>
            <a:r>
              <a:rPr lang="en-ID" dirty="0"/>
              <a:t> </a:t>
            </a:r>
            <a:r>
              <a:rPr lang="en-ID" dirty="0" err="1"/>
              <a:t>apakah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butuh</a:t>
            </a:r>
            <a:r>
              <a:rPr lang="en-ID" dirty="0"/>
              <a:t> prompt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mandiri</a:t>
            </a:r>
            <a:r>
              <a:rPr lang="en-ID" dirty="0"/>
              <a:t> </a:t>
            </a:r>
          </a:p>
          <a:p>
            <a:r>
              <a:rPr lang="en-ID" dirty="0" err="1"/>
              <a:t>Selalu</a:t>
            </a:r>
            <a:r>
              <a:rPr lang="en-ID" dirty="0"/>
              <a:t> </a:t>
            </a:r>
            <a:r>
              <a:rPr lang="en-ID" dirty="0" err="1"/>
              <a:t>mengakhiri</a:t>
            </a:r>
            <a:r>
              <a:rPr lang="en-ID" dirty="0"/>
              <a:t> </a:t>
            </a:r>
            <a:r>
              <a:rPr lang="en-ID" dirty="0" err="1"/>
              <a:t>sesi</a:t>
            </a:r>
            <a:r>
              <a:rPr lang="en-ID" dirty="0"/>
              <a:t> </a:t>
            </a:r>
            <a:r>
              <a:rPr lang="en-ID" dirty="0" err="1"/>
              <a:t>asesmen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respons</a:t>
            </a:r>
            <a:r>
              <a:rPr lang="en-ID" dirty="0"/>
              <a:t> yang </a:t>
            </a:r>
            <a:r>
              <a:rPr lang="en-ID" dirty="0" err="1"/>
              <a:t>benar</a:t>
            </a:r>
            <a:r>
              <a:rPr lang="en-ID" dirty="0"/>
              <a:t> dan </a:t>
            </a:r>
            <a:r>
              <a:rPr lang="en-ID" dirty="0" err="1"/>
              <a:t>dengan</a:t>
            </a:r>
            <a:r>
              <a:rPr lang="en-ID" dirty="0"/>
              <a:t> nada </a:t>
            </a:r>
            <a:r>
              <a:rPr lang="en-ID" dirty="0" err="1"/>
              <a:t>positif</a:t>
            </a:r>
            <a:r>
              <a:rPr lang="en-ID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FBF965-B299-0094-8DC0-4C8AC7E19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857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31307-26ED-CE4F-9587-D7D22933C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79309"/>
            <a:ext cx="10058400" cy="1371600"/>
          </a:xfrm>
        </p:spPr>
        <p:txBody>
          <a:bodyPr/>
          <a:lstStyle/>
          <a:p>
            <a:r>
              <a:rPr lang="en-US" dirty="0"/>
              <a:t>Material yang </a:t>
            </a:r>
            <a:r>
              <a:rPr lang="en-US" dirty="0" err="1"/>
              <a:t>dibutuhkan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8E73E-2362-23C9-6D92-6FB074DFC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10897"/>
            <a:ext cx="9622972" cy="450450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  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level :</a:t>
            </a:r>
          </a:p>
          <a:p>
            <a:r>
              <a:rPr lang="en-US" dirty="0"/>
              <a:t>Stopwatch </a:t>
            </a:r>
            <a:r>
              <a:rPr lang="en-US" dirty="0" err="1"/>
              <a:t>atau</a:t>
            </a:r>
            <a:r>
              <a:rPr lang="en-US" dirty="0"/>
              <a:t> timer</a:t>
            </a:r>
          </a:p>
          <a:p>
            <a:r>
              <a:rPr lang="en-US" dirty="0" err="1"/>
              <a:t>Pensil</a:t>
            </a:r>
            <a:r>
              <a:rPr lang="en-US" dirty="0"/>
              <a:t> dan </a:t>
            </a:r>
            <a:r>
              <a:rPr lang="en-US" dirty="0" err="1"/>
              <a:t>lembar</a:t>
            </a:r>
            <a:r>
              <a:rPr lang="en-US" dirty="0"/>
              <a:t> data</a:t>
            </a:r>
          </a:p>
          <a:p>
            <a:r>
              <a:rPr lang="en-US" dirty="0"/>
              <a:t>Reinforcer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makanan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mainan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 err="1"/>
              <a:t>Untuk</a:t>
            </a:r>
            <a:r>
              <a:rPr lang="en-US" b="1" dirty="0"/>
              <a:t> level 1 :</a:t>
            </a:r>
          </a:p>
          <a:p>
            <a:r>
              <a:rPr lang="en-US" dirty="0"/>
              <a:t>Foto </a:t>
            </a:r>
            <a:r>
              <a:rPr lang="en-US" dirty="0" err="1"/>
              <a:t>anggota</a:t>
            </a:r>
            <a:r>
              <a:rPr lang="en-US" dirty="0"/>
              <a:t> </a:t>
            </a:r>
            <a:r>
              <a:rPr lang="en-US" dirty="0" err="1"/>
              <a:t>keluarga</a:t>
            </a:r>
            <a:r>
              <a:rPr lang="en-US" dirty="0"/>
              <a:t>, orang, Binatang </a:t>
            </a:r>
            <a:r>
              <a:rPr lang="en-US" dirty="0" err="1"/>
              <a:t>peliharaan</a:t>
            </a:r>
            <a:r>
              <a:rPr lang="en-US" dirty="0"/>
              <a:t>, item </a:t>
            </a:r>
            <a:r>
              <a:rPr lang="en-US" dirty="0" err="1"/>
              <a:t>harian</a:t>
            </a:r>
            <a:r>
              <a:rPr lang="en-US" dirty="0"/>
              <a:t> yang </a:t>
            </a:r>
            <a:r>
              <a:rPr lang="en-US" dirty="0" err="1"/>
              <a:t>biasa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pakai</a:t>
            </a:r>
            <a:endParaRPr lang="en-US" dirty="0"/>
          </a:p>
          <a:p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umum</a:t>
            </a:r>
            <a:r>
              <a:rPr lang="en-US" dirty="0"/>
              <a:t> : </a:t>
            </a:r>
            <a:r>
              <a:rPr lang="en-US" dirty="0" err="1"/>
              <a:t>sikat</a:t>
            </a:r>
            <a:r>
              <a:rPr lang="en-US" dirty="0"/>
              <a:t> </a:t>
            </a:r>
            <a:r>
              <a:rPr lang="en-US" dirty="0" err="1"/>
              <a:t>gigi</a:t>
            </a:r>
            <a:r>
              <a:rPr lang="en-US" dirty="0"/>
              <a:t>, </a:t>
            </a:r>
            <a:r>
              <a:rPr lang="en-US" dirty="0" err="1"/>
              <a:t>gelas</a:t>
            </a:r>
            <a:r>
              <a:rPr lang="en-US" dirty="0"/>
              <a:t>, </a:t>
            </a:r>
            <a:r>
              <a:rPr lang="en-US" dirty="0" err="1"/>
              <a:t>sendok</a:t>
            </a:r>
            <a:r>
              <a:rPr lang="en-US" dirty="0"/>
              <a:t>, bola, </a:t>
            </a:r>
            <a:r>
              <a:rPr lang="en-US" dirty="0" err="1"/>
              <a:t>dll</a:t>
            </a:r>
            <a:endParaRPr lang="en-US" dirty="0"/>
          </a:p>
          <a:p>
            <a:r>
              <a:rPr lang="en-US" dirty="0"/>
              <a:t>Inset puzzle : 2-3 pcs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usia</a:t>
            </a:r>
            <a:r>
              <a:rPr lang="en-US" dirty="0"/>
              <a:t> 1-3 </a:t>
            </a:r>
            <a:r>
              <a:rPr lang="en-US" dirty="0" err="1"/>
              <a:t>tahun</a:t>
            </a:r>
            <a:endParaRPr lang="en-US" dirty="0"/>
          </a:p>
          <a:p>
            <a:r>
              <a:rPr lang="en-US" dirty="0"/>
              <a:t>Blocks : 4, </a:t>
            </a:r>
            <a:r>
              <a:rPr lang="en-US" dirty="0" err="1"/>
              <a:t>ukuran</a:t>
            </a:r>
            <a:r>
              <a:rPr lang="en-US" dirty="0"/>
              <a:t> </a:t>
            </a:r>
            <a:r>
              <a:rPr lang="en-US" dirty="0" err="1"/>
              <a:t>standar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warni</a:t>
            </a:r>
            <a:endParaRPr lang="en-US" dirty="0"/>
          </a:p>
          <a:p>
            <a:r>
              <a:rPr lang="en-US" sz="1800" dirty="0"/>
              <a:t>Peg &amp; </a:t>
            </a:r>
            <a:r>
              <a:rPr lang="en-US" sz="1800" dirty="0" err="1"/>
              <a:t>papan</a:t>
            </a:r>
            <a:r>
              <a:rPr lang="en-US" sz="1800" dirty="0"/>
              <a:t> pegboard</a:t>
            </a:r>
          </a:p>
          <a:p>
            <a:r>
              <a:rPr lang="en-US" sz="1800" dirty="0"/>
              <a:t>Kotak puzzle </a:t>
            </a:r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anak</a:t>
            </a:r>
            <a:r>
              <a:rPr lang="en-US" sz="1800" dirty="0"/>
              <a:t> </a:t>
            </a:r>
            <a:r>
              <a:rPr lang="en-US" sz="1800" dirty="0" err="1"/>
              <a:t>usia</a:t>
            </a:r>
            <a:r>
              <a:rPr lang="en-US" sz="1800" dirty="0"/>
              <a:t> 1-3 </a:t>
            </a:r>
            <a:r>
              <a:rPr lang="en-US" sz="1800" dirty="0" err="1"/>
              <a:t>tahun</a:t>
            </a:r>
            <a:endParaRPr lang="en-US" sz="1800" dirty="0"/>
          </a:p>
          <a:p>
            <a:endParaRPr lang="en-US" dirty="0"/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B969AE-4F3D-7C58-AD5B-E2D15FF03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23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FC554-82C9-44BF-A5EC-C62E5E91B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326574"/>
            <a:ext cx="100584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Material yang </a:t>
            </a:r>
            <a:r>
              <a:rPr lang="en-US" dirty="0" err="1"/>
              <a:t>dibutuhkan</a:t>
            </a:r>
            <a:r>
              <a:rPr lang="en-US" dirty="0"/>
              <a:t> (</a:t>
            </a:r>
            <a:r>
              <a:rPr lang="en-US" dirty="0" err="1"/>
              <a:t>lanjutan</a:t>
            </a:r>
            <a:r>
              <a:rPr lang="en-US" dirty="0"/>
              <a:t>..)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35D1B-98F4-11D5-8034-7023AA090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87" y="1689462"/>
            <a:ext cx="5323114" cy="378565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300" b="1" dirty="0"/>
              <a:t>Level 2</a:t>
            </a:r>
          </a:p>
          <a:p>
            <a:r>
              <a:rPr lang="en-ID" sz="2300" dirty="0"/>
              <a:t>Item yang </a:t>
            </a:r>
            <a:r>
              <a:rPr lang="en-ID" sz="2300" dirty="0" err="1"/>
              <a:t>tidak</a:t>
            </a:r>
            <a:r>
              <a:rPr lang="en-ID" sz="2300" dirty="0"/>
              <a:t> </a:t>
            </a:r>
            <a:r>
              <a:rPr lang="en-ID" sz="2300" dirty="0" err="1"/>
              <a:t>lengkap</a:t>
            </a:r>
            <a:endParaRPr lang="en-ID" sz="2300" dirty="0"/>
          </a:p>
          <a:p>
            <a:r>
              <a:rPr lang="en-ID" sz="2300" dirty="0" err="1"/>
              <a:t>Kartu</a:t>
            </a:r>
            <a:r>
              <a:rPr lang="en-ID" sz="2300" dirty="0"/>
              <a:t> </a:t>
            </a:r>
            <a:r>
              <a:rPr lang="en-ID" sz="2300" dirty="0" err="1"/>
              <a:t>bergambar</a:t>
            </a:r>
            <a:r>
              <a:rPr lang="en-ID" sz="2300" dirty="0"/>
              <a:t> </a:t>
            </a:r>
            <a:r>
              <a:rPr lang="en-ID" sz="2300" dirty="0" err="1"/>
              <a:t>untuk</a:t>
            </a:r>
            <a:r>
              <a:rPr lang="en-ID" sz="2300" dirty="0"/>
              <a:t> Tact (</a:t>
            </a:r>
            <a:r>
              <a:rPr lang="en-ID" sz="2300" dirty="0" err="1"/>
              <a:t>objek</a:t>
            </a:r>
            <a:r>
              <a:rPr lang="en-ID" sz="2300" dirty="0"/>
              <a:t>, kata </a:t>
            </a:r>
            <a:r>
              <a:rPr lang="en-ID" sz="2300" dirty="0" err="1"/>
              <a:t>kerja</a:t>
            </a:r>
            <a:r>
              <a:rPr lang="en-ID" sz="2300" dirty="0"/>
              <a:t>, </a:t>
            </a:r>
            <a:r>
              <a:rPr lang="en-ID" sz="2300" dirty="0" err="1"/>
              <a:t>aktifitas</a:t>
            </a:r>
            <a:r>
              <a:rPr lang="en-ID" sz="2300" dirty="0"/>
              <a:t> yang </a:t>
            </a:r>
            <a:r>
              <a:rPr lang="en-ID" sz="2300" dirty="0" err="1"/>
              <a:t>biasa</a:t>
            </a:r>
            <a:r>
              <a:rPr lang="en-ID" sz="2300" dirty="0"/>
              <a:t> </a:t>
            </a:r>
            <a:r>
              <a:rPr lang="en-ID" sz="2300" dirty="0" err="1"/>
              <a:t>dalam</a:t>
            </a:r>
            <a:r>
              <a:rPr lang="en-ID" sz="2300" dirty="0"/>
              <a:t> </a:t>
            </a:r>
            <a:r>
              <a:rPr lang="en-ID" sz="2300" dirty="0" err="1"/>
              <a:t>keseharian</a:t>
            </a:r>
            <a:r>
              <a:rPr lang="en-ID" sz="2300" dirty="0"/>
              <a:t>), matching-to-sample (</a:t>
            </a:r>
            <a:r>
              <a:rPr lang="en-ID" sz="2300" dirty="0" err="1"/>
              <a:t>kartu</a:t>
            </a:r>
            <a:r>
              <a:rPr lang="en-ID" sz="2300" dirty="0"/>
              <a:t> </a:t>
            </a:r>
            <a:r>
              <a:rPr lang="en-ID" sz="2300" dirty="0" err="1"/>
              <a:t>gambar</a:t>
            </a:r>
            <a:r>
              <a:rPr lang="en-ID" sz="2300" dirty="0"/>
              <a:t> </a:t>
            </a:r>
            <a:r>
              <a:rPr lang="en-ID" sz="2300" dirty="0" err="1"/>
              <a:t>benda</a:t>
            </a:r>
            <a:r>
              <a:rPr lang="en-ID" sz="2300" dirty="0"/>
              <a:t> yang </a:t>
            </a:r>
            <a:r>
              <a:rPr lang="en-ID" sz="2300" dirty="0" err="1"/>
              <a:t>sama</a:t>
            </a:r>
            <a:r>
              <a:rPr lang="en-ID" sz="2300" dirty="0"/>
              <a:t> </a:t>
            </a:r>
            <a:r>
              <a:rPr lang="en-ID" sz="2300" dirty="0" err="1"/>
              <a:t>misalnya</a:t>
            </a:r>
            <a:r>
              <a:rPr lang="en-ID" sz="2300" dirty="0"/>
              <a:t>  3 </a:t>
            </a:r>
            <a:r>
              <a:rPr lang="en-ID" sz="2300" dirty="0" err="1"/>
              <a:t>gambar</a:t>
            </a:r>
            <a:r>
              <a:rPr lang="en-ID" sz="2300" dirty="0"/>
              <a:t> </a:t>
            </a:r>
            <a:r>
              <a:rPr lang="en-ID" sz="2300" dirty="0" err="1"/>
              <a:t>bunga</a:t>
            </a:r>
            <a:r>
              <a:rPr lang="en-ID" sz="2300" dirty="0"/>
              <a:t>, </a:t>
            </a:r>
            <a:r>
              <a:rPr lang="en-ID" sz="2300" dirty="0" err="1"/>
              <a:t>rumah</a:t>
            </a:r>
            <a:r>
              <a:rPr lang="en-ID" sz="2300" dirty="0"/>
              <a:t>, bel dan </a:t>
            </a:r>
            <a:r>
              <a:rPr lang="en-ID" sz="2300" dirty="0" err="1"/>
              <a:t>kuda</a:t>
            </a:r>
            <a:r>
              <a:rPr lang="en-ID" sz="2300" dirty="0"/>
              <a:t>), LRFFC (</a:t>
            </a:r>
            <a:r>
              <a:rPr lang="en-ID" sz="2300" dirty="0" err="1"/>
              <a:t>gambar</a:t>
            </a:r>
            <a:r>
              <a:rPr lang="en-ID" sz="2300" dirty="0"/>
              <a:t> </a:t>
            </a:r>
            <a:r>
              <a:rPr lang="en-ID" sz="2300" dirty="0" err="1"/>
              <a:t>binatang</a:t>
            </a:r>
            <a:r>
              <a:rPr lang="en-ID" sz="2300" dirty="0"/>
              <a:t> </a:t>
            </a:r>
            <a:r>
              <a:rPr lang="en-ID" sz="2300" dirty="0" err="1"/>
              <a:t>dengan</a:t>
            </a:r>
            <a:r>
              <a:rPr lang="en-ID" sz="2300" dirty="0"/>
              <a:t> </a:t>
            </a:r>
            <a:r>
              <a:rPr lang="en-ID" sz="2300" dirty="0" err="1"/>
              <a:t>suara</a:t>
            </a:r>
            <a:r>
              <a:rPr lang="en-ID" sz="2300" dirty="0"/>
              <a:t> </a:t>
            </a:r>
            <a:r>
              <a:rPr lang="en-ID" sz="2300" dirty="0" err="1"/>
              <a:t>spesifik</a:t>
            </a:r>
            <a:r>
              <a:rPr lang="en-ID" sz="2300" dirty="0"/>
              <a:t> </a:t>
            </a:r>
            <a:r>
              <a:rPr lang="en-ID" sz="2300" dirty="0" err="1"/>
              <a:t>contoh</a:t>
            </a:r>
            <a:r>
              <a:rPr lang="en-ID" sz="2300" dirty="0"/>
              <a:t> : </a:t>
            </a:r>
            <a:r>
              <a:rPr lang="en-ID" sz="2300" dirty="0" err="1"/>
              <a:t>sapi</a:t>
            </a:r>
            <a:r>
              <a:rPr lang="en-ID" sz="2300" dirty="0"/>
              <a:t>, </a:t>
            </a:r>
            <a:r>
              <a:rPr lang="en-ID" sz="2300" dirty="0" err="1"/>
              <a:t>bebek</a:t>
            </a:r>
            <a:r>
              <a:rPr lang="en-ID" sz="2300" dirty="0"/>
              <a:t>, </a:t>
            </a:r>
            <a:r>
              <a:rPr lang="en-ID" sz="2300" dirty="0" err="1"/>
              <a:t>anjing</a:t>
            </a:r>
            <a:r>
              <a:rPr lang="en-ID" sz="2300" dirty="0"/>
              <a:t>, </a:t>
            </a:r>
            <a:r>
              <a:rPr lang="en-ID" sz="2300" dirty="0" err="1"/>
              <a:t>kucing</a:t>
            </a:r>
            <a:r>
              <a:rPr lang="en-ID" sz="2300" dirty="0"/>
              <a:t>), </a:t>
            </a:r>
            <a:r>
              <a:rPr lang="en-ID" sz="2300" dirty="0" err="1"/>
              <a:t>gambar</a:t>
            </a:r>
            <a:r>
              <a:rPr lang="en-ID" sz="2300" dirty="0"/>
              <a:t> </a:t>
            </a:r>
            <a:r>
              <a:rPr lang="en-ID" sz="2300" dirty="0" err="1"/>
              <a:t>benda</a:t>
            </a:r>
            <a:r>
              <a:rPr lang="en-ID" sz="2300" dirty="0"/>
              <a:t> yang </a:t>
            </a:r>
            <a:r>
              <a:rPr lang="en-ID" sz="2300" dirty="0" err="1"/>
              <a:t>memiliki</a:t>
            </a:r>
            <a:r>
              <a:rPr lang="en-ID" sz="2300" dirty="0"/>
              <a:t> </a:t>
            </a:r>
            <a:r>
              <a:rPr lang="en-ID" sz="2300" dirty="0" err="1"/>
              <a:t>fungsi</a:t>
            </a:r>
            <a:r>
              <a:rPr lang="en-ID" sz="2300" dirty="0"/>
              <a:t> yang </a:t>
            </a:r>
            <a:r>
              <a:rPr lang="en-ID" sz="2300" dirty="0" err="1"/>
              <a:t>sama</a:t>
            </a:r>
            <a:r>
              <a:rPr lang="en-ID" sz="2300" dirty="0"/>
              <a:t> </a:t>
            </a:r>
            <a:r>
              <a:rPr lang="en-ID" sz="2300" dirty="0" err="1"/>
              <a:t>atau</a:t>
            </a:r>
            <a:r>
              <a:rPr lang="en-ID" sz="2300" dirty="0"/>
              <a:t> </a:t>
            </a:r>
            <a:r>
              <a:rPr lang="en-ID" sz="2300" dirty="0" err="1"/>
              <a:t>sama</a:t>
            </a:r>
            <a:r>
              <a:rPr lang="en-ID" sz="2300" dirty="0"/>
              <a:t> </a:t>
            </a:r>
            <a:r>
              <a:rPr lang="en-ID" sz="2300" dirty="0" err="1"/>
              <a:t>kategori</a:t>
            </a:r>
            <a:r>
              <a:rPr lang="en-ID" sz="2300" dirty="0"/>
              <a:t> (</a:t>
            </a:r>
            <a:r>
              <a:rPr lang="en-ID" sz="2300" dirty="0" err="1"/>
              <a:t>contoh</a:t>
            </a:r>
            <a:r>
              <a:rPr lang="en-ID" sz="2300" dirty="0"/>
              <a:t> : </a:t>
            </a:r>
            <a:r>
              <a:rPr lang="en-ID" sz="2300" dirty="0" err="1"/>
              <a:t>pakaian</a:t>
            </a:r>
            <a:r>
              <a:rPr lang="en-ID" sz="2300" dirty="0"/>
              <a:t>, </a:t>
            </a:r>
            <a:r>
              <a:rPr lang="en-ID" sz="2300" dirty="0" err="1"/>
              <a:t>makanan</a:t>
            </a:r>
            <a:r>
              <a:rPr lang="en-ID" sz="2300" dirty="0"/>
              <a:t>, </a:t>
            </a:r>
            <a:r>
              <a:rPr lang="en-ID" sz="2300" dirty="0" err="1"/>
              <a:t>kendaraan</a:t>
            </a:r>
            <a:r>
              <a:rPr lang="en-ID" sz="2300" dirty="0"/>
              <a:t>, </a:t>
            </a:r>
            <a:r>
              <a:rPr lang="en-ID" sz="2300" dirty="0" err="1"/>
              <a:t>mainan</a:t>
            </a:r>
            <a:r>
              <a:rPr lang="en-ID" sz="2300" dirty="0"/>
              <a:t>, </a:t>
            </a:r>
            <a:r>
              <a:rPr lang="en-ID" sz="2300" dirty="0" err="1"/>
              <a:t>dll</a:t>
            </a:r>
            <a:r>
              <a:rPr lang="en-ID" sz="2300" dirty="0"/>
              <a:t>), dan </a:t>
            </a:r>
            <a:r>
              <a:rPr lang="en-ID" sz="2300" dirty="0" err="1"/>
              <a:t>gambar</a:t>
            </a:r>
            <a:r>
              <a:rPr lang="en-ID" sz="2300" dirty="0"/>
              <a:t> </a:t>
            </a:r>
            <a:r>
              <a:rPr lang="en-ID" sz="2300" dirty="0" err="1"/>
              <a:t>dengan</a:t>
            </a:r>
            <a:r>
              <a:rPr lang="en-ID" sz="2300" dirty="0"/>
              <a:t> </a:t>
            </a:r>
            <a:r>
              <a:rPr lang="en-ID" sz="2300" dirty="0" err="1"/>
              <a:t>objek</a:t>
            </a:r>
            <a:r>
              <a:rPr lang="en-ID" sz="2300" dirty="0"/>
              <a:t> yang </a:t>
            </a:r>
            <a:r>
              <a:rPr lang="en-ID" sz="2300" dirty="0" err="1"/>
              <a:t>sama</a:t>
            </a:r>
            <a:r>
              <a:rPr lang="en-ID" sz="2300" dirty="0"/>
              <a:t> </a:t>
            </a:r>
            <a:r>
              <a:rPr lang="en-ID" sz="2300" dirty="0" err="1"/>
              <a:t>warna</a:t>
            </a:r>
            <a:r>
              <a:rPr lang="en-ID" sz="2300" dirty="0"/>
              <a:t> </a:t>
            </a:r>
            <a:r>
              <a:rPr lang="en-ID" sz="2300" dirty="0" err="1"/>
              <a:t>atau</a:t>
            </a:r>
            <a:r>
              <a:rPr lang="en-ID" sz="2300" dirty="0"/>
              <a:t> </a:t>
            </a:r>
            <a:r>
              <a:rPr lang="en-ID" sz="2300" dirty="0" err="1"/>
              <a:t>sama</a:t>
            </a:r>
            <a:r>
              <a:rPr lang="en-ID" sz="2300" dirty="0"/>
              <a:t> </a:t>
            </a:r>
            <a:r>
              <a:rPr lang="en-ID" sz="2300" dirty="0" err="1"/>
              <a:t>bentuk</a:t>
            </a:r>
            <a:r>
              <a:rPr lang="en-ID" sz="2300" dirty="0"/>
              <a:t> (</a:t>
            </a:r>
            <a:r>
              <a:rPr lang="en-ID" sz="2300" dirty="0" err="1"/>
              <a:t>contoh</a:t>
            </a:r>
            <a:r>
              <a:rPr lang="en-ID" sz="2300" dirty="0"/>
              <a:t> : </a:t>
            </a:r>
            <a:r>
              <a:rPr lang="en-ID" sz="2300" dirty="0" err="1"/>
              <a:t>apel</a:t>
            </a:r>
            <a:r>
              <a:rPr lang="en-ID" sz="2300" dirty="0"/>
              <a:t> </a:t>
            </a:r>
            <a:r>
              <a:rPr lang="en-ID" sz="2300" dirty="0" err="1"/>
              <a:t>merah</a:t>
            </a:r>
            <a:r>
              <a:rPr lang="en-ID" sz="2300" dirty="0"/>
              <a:t>, </a:t>
            </a:r>
            <a:r>
              <a:rPr lang="en-ID" sz="2300" dirty="0" err="1"/>
              <a:t>mobil</a:t>
            </a:r>
            <a:r>
              <a:rPr lang="en-ID" sz="2300" dirty="0"/>
              <a:t> </a:t>
            </a:r>
            <a:r>
              <a:rPr lang="en-ID" sz="2300" dirty="0" err="1"/>
              <a:t>merah</a:t>
            </a:r>
            <a:r>
              <a:rPr lang="en-ID" sz="2300" dirty="0"/>
              <a:t>, bola, </a:t>
            </a:r>
            <a:r>
              <a:rPr lang="en-ID" sz="2300" dirty="0" err="1"/>
              <a:t>balon</a:t>
            </a:r>
            <a:r>
              <a:rPr lang="en-ID" sz="2300" dirty="0"/>
              <a:t>, jam </a:t>
            </a:r>
            <a:r>
              <a:rPr lang="en-ID" sz="2300" dirty="0" err="1"/>
              <a:t>dinding</a:t>
            </a:r>
            <a:r>
              <a:rPr lang="en-ID" sz="2300" dirty="0"/>
              <a:t>)</a:t>
            </a:r>
          </a:p>
          <a:p>
            <a:r>
              <a:rPr lang="en-ID" sz="2300" dirty="0"/>
              <a:t>Benda </a:t>
            </a:r>
            <a:r>
              <a:rPr lang="en-ID" sz="2300" dirty="0" err="1"/>
              <a:t>identik</a:t>
            </a:r>
            <a:r>
              <a:rPr lang="en-ID" sz="2300" dirty="0"/>
              <a:t> 25 </a:t>
            </a:r>
            <a:r>
              <a:rPr lang="en-ID" sz="2300" dirty="0" err="1"/>
              <a:t>macam</a:t>
            </a:r>
            <a:r>
              <a:rPr lang="en-ID" sz="2300" dirty="0"/>
              <a:t> (</a:t>
            </a:r>
            <a:r>
              <a:rPr lang="en-ID" sz="2300" dirty="0" err="1"/>
              <a:t>sendok</a:t>
            </a:r>
            <a:r>
              <a:rPr lang="en-ID" sz="2300" dirty="0"/>
              <a:t>, </a:t>
            </a:r>
            <a:r>
              <a:rPr lang="en-ID" sz="2300" dirty="0" err="1"/>
              <a:t>mobil</a:t>
            </a:r>
            <a:r>
              <a:rPr lang="en-ID" sz="2300" dirty="0"/>
              <a:t>, </a:t>
            </a:r>
            <a:r>
              <a:rPr lang="en-ID" sz="2300" dirty="0" err="1"/>
              <a:t>sepatu</a:t>
            </a:r>
            <a:r>
              <a:rPr lang="en-ID" sz="2300" dirty="0"/>
              <a:t>, </a:t>
            </a:r>
            <a:r>
              <a:rPr lang="en-ID" sz="2300" dirty="0" err="1"/>
              <a:t>gambar</a:t>
            </a:r>
            <a:r>
              <a:rPr lang="en-ID" sz="2300" dirty="0"/>
              <a:t>, </a:t>
            </a:r>
            <a:r>
              <a:rPr lang="en-ID" sz="2300" dirty="0" err="1"/>
              <a:t>dll</a:t>
            </a:r>
            <a:r>
              <a:rPr lang="en-ID" sz="2300" dirty="0"/>
              <a:t>)</a:t>
            </a:r>
          </a:p>
          <a:p>
            <a:endParaRPr lang="en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5E671-25E8-437B-4330-AE9D6C9BCD45}"/>
              </a:ext>
            </a:extLst>
          </p:cNvPr>
          <p:cNvSpPr txBox="1"/>
          <p:nvPr/>
        </p:nvSpPr>
        <p:spPr>
          <a:xfrm>
            <a:off x="6389914" y="1918062"/>
            <a:ext cx="532311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/>
              <a:t>1 set </a:t>
            </a:r>
            <a:r>
              <a:rPr lang="en-ID" sz="1600" dirty="0" err="1"/>
              <a:t>berbagai</a:t>
            </a:r>
            <a:r>
              <a:rPr lang="en-ID" sz="1600" dirty="0"/>
              <a:t> </a:t>
            </a:r>
            <a:r>
              <a:rPr lang="en-ID" sz="1600" dirty="0" err="1"/>
              <a:t>benda</a:t>
            </a:r>
            <a:r>
              <a:rPr lang="en-ID" sz="1600" dirty="0"/>
              <a:t> </a:t>
            </a:r>
            <a:r>
              <a:rPr lang="en-ID" sz="1600" dirty="0" err="1"/>
              <a:t>dengan</a:t>
            </a:r>
            <a:r>
              <a:rPr lang="en-ID" sz="1600" dirty="0"/>
              <a:t> </a:t>
            </a:r>
            <a:r>
              <a:rPr lang="en-ID" sz="1600" dirty="0" err="1"/>
              <a:t>warna</a:t>
            </a:r>
            <a:r>
              <a:rPr lang="en-ID" sz="1600" dirty="0"/>
              <a:t> yang </a:t>
            </a:r>
            <a:r>
              <a:rPr lang="en-ID" sz="1600" dirty="0" err="1"/>
              <a:t>sama</a:t>
            </a:r>
            <a:r>
              <a:rPr lang="en-ID" sz="1600" dirty="0"/>
              <a:t> (</a:t>
            </a:r>
            <a:r>
              <a:rPr lang="en-ID" sz="1600" dirty="0" err="1"/>
              <a:t>mobil</a:t>
            </a:r>
            <a:r>
              <a:rPr lang="en-ID" sz="1600" dirty="0"/>
              <a:t> </a:t>
            </a:r>
            <a:r>
              <a:rPr lang="en-ID" sz="1600" dirty="0" err="1"/>
              <a:t>merah</a:t>
            </a:r>
            <a:r>
              <a:rPr lang="en-ID" sz="1600" dirty="0"/>
              <a:t>, baju </a:t>
            </a:r>
            <a:r>
              <a:rPr lang="en-ID" sz="1600" dirty="0" err="1"/>
              <a:t>merah</a:t>
            </a:r>
            <a:r>
              <a:rPr lang="en-ID" sz="1600" dirty="0"/>
              <a:t>, bola </a:t>
            </a:r>
            <a:r>
              <a:rPr lang="en-ID" sz="1600" dirty="0" err="1"/>
              <a:t>merah</a:t>
            </a:r>
            <a:r>
              <a:rPr lang="en-ID" sz="1600" dirty="0"/>
              <a:t>, pisang </a:t>
            </a:r>
            <a:r>
              <a:rPr lang="en-ID" sz="1600" dirty="0" err="1"/>
              <a:t>kuning</a:t>
            </a:r>
            <a:r>
              <a:rPr lang="en-ID" sz="1600" dirty="0"/>
              <a:t>, baju </a:t>
            </a:r>
            <a:r>
              <a:rPr lang="en-ID" sz="1600" dirty="0" err="1"/>
              <a:t>kuning</a:t>
            </a:r>
            <a:r>
              <a:rPr lang="en-ID" sz="1600" dirty="0"/>
              <a:t>, </a:t>
            </a:r>
            <a:r>
              <a:rPr lang="en-ID" sz="1600" dirty="0" err="1"/>
              <a:t>meja</a:t>
            </a:r>
            <a:r>
              <a:rPr lang="en-ID" sz="1600" dirty="0"/>
              <a:t> </a:t>
            </a:r>
            <a:r>
              <a:rPr lang="en-ID" sz="1600" dirty="0" err="1"/>
              <a:t>kuning</a:t>
            </a:r>
            <a:r>
              <a:rPr lang="en-ID" sz="1600" dirty="0"/>
              <a:t>, </a:t>
            </a:r>
            <a:r>
              <a:rPr lang="en-ID" sz="1600" dirty="0" err="1"/>
              <a:t>dll</a:t>
            </a:r>
            <a:r>
              <a:rPr lang="en-ID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/>
              <a:t>1 set </a:t>
            </a:r>
            <a:r>
              <a:rPr lang="en-ID" sz="1600" dirty="0" err="1"/>
              <a:t>bentuk</a:t>
            </a:r>
            <a:r>
              <a:rPr lang="en-ID" sz="1600" dirty="0"/>
              <a:t> </a:t>
            </a:r>
            <a:r>
              <a:rPr lang="en-ID" sz="1600" dirty="0" err="1"/>
              <a:t>beda</a:t>
            </a:r>
            <a:r>
              <a:rPr lang="en-ID" sz="1600" dirty="0"/>
              <a:t> </a:t>
            </a:r>
            <a:r>
              <a:rPr lang="en-ID" sz="1600" dirty="0" err="1"/>
              <a:t>warna</a:t>
            </a:r>
            <a:r>
              <a:rPr lang="en-ID" sz="1600" dirty="0"/>
              <a:t> ( </a:t>
            </a:r>
            <a:r>
              <a:rPr lang="en-ID" sz="1600" dirty="0" err="1"/>
              <a:t>kotak</a:t>
            </a:r>
            <a:r>
              <a:rPr lang="en-ID" sz="1600" dirty="0"/>
              <a:t> </a:t>
            </a:r>
            <a:r>
              <a:rPr lang="en-ID" sz="1600" dirty="0" err="1"/>
              <a:t>merah</a:t>
            </a:r>
            <a:r>
              <a:rPr lang="en-ID" sz="1600" dirty="0"/>
              <a:t>, </a:t>
            </a:r>
            <a:r>
              <a:rPr lang="en-ID" sz="1600" dirty="0" err="1"/>
              <a:t>kotak</a:t>
            </a:r>
            <a:r>
              <a:rPr lang="en-ID" sz="1600" dirty="0"/>
              <a:t> </a:t>
            </a:r>
            <a:r>
              <a:rPr lang="en-ID" sz="1600" dirty="0" err="1"/>
              <a:t>biru</a:t>
            </a:r>
            <a:r>
              <a:rPr lang="en-ID" sz="1600" dirty="0"/>
              <a:t>, </a:t>
            </a:r>
            <a:r>
              <a:rPr lang="en-ID" sz="1600" dirty="0" err="1"/>
              <a:t>lingkaran</a:t>
            </a:r>
            <a:r>
              <a:rPr lang="en-ID" sz="1600" dirty="0"/>
              <a:t> </a:t>
            </a:r>
            <a:r>
              <a:rPr lang="en-ID" sz="1600" dirty="0" err="1"/>
              <a:t>merah</a:t>
            </a:r>
            <a:r>
              <a:rPr lang="en-ID" sz="1600" dirty="0"/>
              <a:t>, </a:t>
            </a:r>
            <a:r>
              <a:rPr lang="en-ID" sz="1600" dirty="0" err="1"/>
              <a:t>lingkaran</a:t>
            </a:r>
            <a:r>
              <a:rPr lang="en-ID" sz="1600" dirty="0"/>
              <a:t> </a:t>
            </a:r>
            <a:r>
              <a:rPr lang="en-ID" sz="1600" dirty="0" err="1"/>
              <a:t>biru</a:t>
            </a:r>
            <a:r>
              <a:rPr lang="en-ID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/>
              <a:t>1 set </a:t>
            </a:r>
            <a:r>
              <a:rPr lang="en-ID" sz="1600" dirty="0" err="1"/>
              <a:t>benda</a:t>
            </a:r>
            <a:r>
              <a:rPr lang="en-ID" sz="1600" dirty="0"/>
              <a:t> </a:t>
            </a:r>
            <a:r>
              <a:rPr lang="en-ID" sz="1600" dirty="0" err="1"/>
              <a:t>sejenis</a:t>
            </a:r>
            <a:r>
              <a:rPr lang="en-ID" sz="1600" dirty="0"/>
              <a:t> (bola basket, bola </a:t>
            </a:r>
            <a:r>
              <a:rPr lang="en-ID" sz="1600" dirty="0" err="1"/>
              <a:t>voli</a:t>
            </a:r>
            <a:r>
              <a:rPr lang="en-ID" sz="1600" dirty="0"/>
              <a:t>, bola golf)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/>
              <a:t>Gunting</a:t>
            </a:r>
            <a:r>
              <a:rPr lang="en-ID" sz="1600" dirty="0"/>
              <a:t>, </a:t>
            </a:r>
            <a:r>
              <a:rPr lang="en-ID" sz="1600" dirty="0" err="1"/>
              <a:t>lem</a:t>
            </a:r>
            <a:r>
              <a:rPr lang="en-ID" sz="1600" dirty="0"/>
              <a:t>, crayon dan </a:t>
            </a:r>
            <a:r>
              <a:rPr lang="en-ID" sz="1600" dirty="0" err="1"/>
              <a:t>kertas</a:t>
            </a:r>
            <a:r>
              <a:rPr lang="en-ID" sz="1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/>
              <a:t>Suara</a:t>
            </a:r>
            <a:r>
              <a:rPr lang="en-ID" sz="1600" dirty="0"/>
              <a:t> </a:t>
            </a:r>
            <a:r>
              <a:rPr lang="en-ID" sz="1600" dirty="0" err="1"/>
              <a:t>rekaman</a:t>
            </a:r>
            <a:r>
              <a:rPr lang="en-ID" sz="1600" dirty="0"/>
              <a:t> (</a:t>
            </a:r>
            <a:r>
              <a:rPr lang="en-ID" sz="1600" dirty="0" err="1"/>
              <a:t>bunyi</a:t>
            </a:r>
            <a:r>
              <a:rPr lang="en-ID" sz="1600" dirty="0"/>
              <a:t> </a:t>
            </a:r>
            <a:r>
              <a:rPr lang="en-ID" sz="1600" dirty="0" err="1"/>
              <a:t>telp</a:t>
            </a:r>
            <a:r>
              <a:rPr lang="en-ID" sz="1600" dirty="0"/>
              <a:t>, </a:t>
            </a:r>
            <a:r>
              <a:rPr lang="en-ID" sz="1600" dirty="0" err="1"/>
              <a:t>bayi</a:t>
            </a:r>
            <a:r>
              <a:rPr lang="en-ID" sz="1600" dirty="0"/>
              <a:t> </a:t>
            </a:r>
            <a:r>
              <a:rPr lang="en-ID" sz="1600" dirty="0" err="1"/>
              <a:t>menangis</a:t>
            </a:r>
            <a:r>
              <a:rPr lang="en-ID" sz="1600" dirty="0"/>
              <a:t>, </a:t>
            </a:r>
            <a:r>
              <a:rPr lang="en-ID" sz="1600" dirty="0" err="1"/>
              <a:t>anjing</a:t>
            </a:r>
            <a:r>
              <a:rPr lang="en-ID" sz="1600" dirty="0"/>
              <a:t> </a:t>
            </a:r>
            <a:r>
              <a:rPr lang="en-ID" sz="1600" dirty="0" err="1"/>
              <a:t>menggonggong</a:t>
            </a:r>
            <a:r>
              <a:rPr lang="en-ID" sz="1600" dirty="0"/>
              <a:t>, </a:t>
            </a:r>
            <a:r>
              <a:rPr lang="en-ID" sz="1600" dirty="0" err="1"/>
              <a:t>kucing</a:t>
            </a:r>
            <a:r>
              <a:rPr lang="en-ID" sz="1600" dirty="0"/>
              <a:t> </a:t>
            </a:r>
            <a:r>
              <a:rPr lang="en-ID" sz="1600" dirty="0" err="1"/>
              <a:t>mengeong</a:t>
            </a:r>
            <a:r>
              <a:rPr lang="en-ID" sz="1600" dirty="0"/>
              <a:t>, </a:t>
            </a:r>
            <a:r>
              <a:rPr lang="en-ID" sz="1600" dirty="0" err="1"/>
              <a:t>dll</a:t>
            </a:r>
            <a:r>
              <a:rPr lang="en-ID" sz="16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/>
              <a:t>Inset puzzle : 4-5 </a:t>
            </a:r>
            <a:r>
              <a:rPr lang="en-ID" sz="1600" dirty="0" err="1"/>
              <a:t>macam</a:t>
            </a:r>
            <a:r>
              <a:rPr lang="en-ID" sz="1600" dirty="0"/>
              <a:t> </a:t>
            </a:r>
            <a:r>
              <a:rPr lang="en-ID" sz="1600" dirty="0" err="1"/>
              <a:t>untuk</a:t>
            </a:r>
            <a:r>
              <a:rPr lang="en-ID" sz="1600" dirty="0"/>
              <a:t> </a:t>
            </a:r>
            <a:r>
              <a:rPr lang="en-ID" sz="1600" dirty="0" err="1"/>
              <a:t>anak</a:t>
            </a:r>
            <a:r>
              <a:rPr lang="en-ID" sz="1600" dirty="0"/>
              <a:t> </a:t>
            </a:r>
            <a:r>
              <a:rPr lang="en-ID" sz="1600" dirty="0" err="1"/>
              <a:t>usia</a:t>
            </a:r>
            <a:r>
              <a:rPr lang="en-ID" sz="1600" dirty="0"/>
              <a:t> 1-3 </a:t>
            </a:r>
            <a:r>
              <a:rPr lang="en-ID" sz="1600" dirty="0" err="1"/>
              <a:t>tahun</a:t>
            </a:r>
            <a:endParaRPr lang="en-ID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/>
              <a:t>Stacking 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600" dirty="0" err="1"/>
              <a:t>Mainan</a:t>
            </a:r>
            <a:r>
              <a:rPr lang="en-ID" sz="1600" dirty="0"/>
              <a:t> </a:t>
            </a:r>
            <a:r>
              <a:rPr lang="en-ID" sz="1600" dirty="0" err="1"/>
              <a:t>untuk</a:t>
            </a:r>
            <a:r>
              <a:rPr lang="en-ID" sz="1600" dirty="0"/>
              <a:t> independent play (</a:t>
            </a:r>
            <a:r>
              <a:rPr lang="en-ID" sz="1600" dirty="0" err="1"/>
              <a:t>duplo</a:t>
            </a:r>
            <a:r>
              <a:rPr lang="en-ID" sz="1600" dirty="0"/>
              <a:t>, </a:t>
            </a:r>
            <a:r>
              <a:rPr lang="en-ID" sz="1600" dirty="0" err="1"/>
              <a:t>kereta-keretaan</a:t>
            </a:r>
            <a:r>
              <a:rPr lang="en-ID" sz="1600" dirty="0"/>
              <a:t>, </a:t>
            </a:r>
            <a:r>
              <a:rPr lang="en-ID" sz="1600" dirty="0" err="1"/>
              <a:t>rumah</a:t>
            </a:r>
            <a:r>
              <a:rPr lang="en-ID" sz="1600" dirty="0"/>
              <a:t> barbie, </a:t>
            </a:r>
            <a:r>
              <a:rPr lang="en-ID" sz="1600" dirty="0" err="1"/>
              <a:t>boneka</a:t>
            </a:r>
            <a:r>
              <a:rPr lang="en-ID" sz="16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B31888-4C82-193B-687F-46B0565BC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701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0802D-17B1-A4BF-1BD1-6F55B1FAF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29" y="721723"/>
            <a:ext cx="10058400" cy="1371600"/>
          </a:xfrm>
        </p:spPr>
        <p:txBody>
          <a:bodyPr/>
          <a:lstStyle/>
          <a:p>
            <a:r>
              <a:rPr lang="en-US" dirty="0"/>
              <a:t>Material yang </a:t>
            </a:r>
            <a:r>
              <a:rPr lang="en-US" dirty="0" err="1"/>
              <a:t>dibutuhkan</a:t>
            </a:r>
            <a:r>
              <a:rPr lang="en-US" dirty="0"/>
              <a:t> (</a:t>
            </a:r>
            <a:r>
              <a:rPr lang="en-US" dirty="0" err="1"/>
              <a:t>lanj</a:t>
            </a:r>
            <a:r>
              <a:rPr lang="en-US" dirty="0"/>
              <a:t>..)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C1A9E-5C9F-CE1E-D2C6-517453EA7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586" y="2204357"/>
            <a:ext cx="5029200" cy="393192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Level 3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Kartu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bentuk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warna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masing-masing 5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buah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tacting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matching to sample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Buku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gambar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kartu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gambar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foto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sama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seperti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di level 2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Inset puzzle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usia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2-5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tahun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Kartu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block design : 25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macam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pola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Wooden block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berwarna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mengurutkan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Kartu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alphabet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Kartu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angka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1-5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Kartu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sequence 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Kartu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gradasi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ukuran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Item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adjective :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berat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ringan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bersih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kotor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panas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dingin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basah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kering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besar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kecil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panjang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pendek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D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465119F-0ADB-0CDD-DE7E-0D3F7D6EEF58}"/>
              </a:ext>
            </a:extLst>
          </p:cNvPr>
          <p:cNvSpPr txBox="1">
            <a:spLocks/>
          </p:cNvSpPr>
          <p:nvPr/>
        </p:nvSpPr>
        <p:spPr>
          <a:xfrm>
            <a:off x="6242957" y="2177480"/>
            <a:ext cx="50292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en-ID" kern="100" dirty="0"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10 item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kecil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menghitung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(pompom, coin)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Sight words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gambar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(4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huruf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: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buku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baju,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mata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dll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Kerta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bergaris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pensil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Perlengkapan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art &amp; craft : crayons,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buku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mewarnai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lem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gunting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origami, beads,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dll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Gambar 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buku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profesi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dokter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polisis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perawat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pemadam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kebakaran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guru,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dll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Mainan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independent play (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duplo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kereta-keretaan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rumah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barbie,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boneka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Baju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sleting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kancing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velcro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tali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buckle,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dll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Buku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aktifitas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(dot to dot, mazes,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mencari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gambar</a:t>
            </a:r>
            <a:r>
              <a:rPr lang="en-ID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</a:pP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Font typeface="Garamond" pitchFamily="18" charset="0"/>
              <a:buNone/>
            </a:pPr>
            <a:endParaRPr lang="en-ID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6D5EC1-7769-07D4-C34F-02EE7AE73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968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A4C5B-43F3-320A-4628-4EFF7532C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CARA MENGISI VBMAPP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57A80-E4FA-F8F0-1837-F021B96D2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014194"/>
            <a:ext cx="10058400" cy="4201212"/>
          </a:xfrm>
        </p:spPr>
        <p:txBody>
          <a:bodyPr>
            <a:normAutofit/>
          </a:bodyPr>
          <a:lstStyle/>
          <a:p>
            <a:pPr marR="342900">
              <a:lnSpc>
                <a:spcPct val="102000"/>
              </a:lnSpc>
              <a:tabLst>
                <a:tab pos="698500" algn="l"/>
              </a:tabLst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Setiap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memiliki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master form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skoring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342900">
              <a:lnSpc>
                <a:spcPct val="102000"/>
              </a:lnSpc>
              <a:tabLst>
                <a:tab pos="698500" algn="l"/>
              </a:tabLst>
            </a:pP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Informasi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bisa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didapat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berbagai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mengetes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langsung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dll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R="342900">
              <a:lnSpc>
                <a:spcPct val="102000"/>
              </a:lnSpc>
              <a:tabLst>
                <a:tab pos="698500" algn="l"/>
              </a:tabLst>
            </a:pP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Pada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setiap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skill,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5 milestone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terpisah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 5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kemungkinan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points</a:t>
            </a:r>
          </a:p>
          <a:p>
            <a:pPr marR="342900">
              <a:lnSpc>
                <a:spcPct val="102000"/>
              </a:lnSpc>
              <a:tabLst>
                <a:tab pos="698500" algn="l"/>
              </a:tabLs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 form VB-MAPP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assessment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sebanyak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4 kali.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boks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assessment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sebelah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kanan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(1st, 2nd, 3rd dan 4th).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menunjukkan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assessment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pertama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kedua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ketiga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keempat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ditandai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warna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berbeda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  <a:p>
            <a:pPr marR="342900">
              <a:lnSpc>
                <a:spcPct val="102000"/>
              </a:lnSpc>
              <a:tabLst>
                <a:tab pos="698500" algn="l"/>
              </a:tabLst>
            </a:pP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Masing-masing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jenis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assessment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memiliki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skor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0, ½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tergantung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hasil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assessment. Jika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hasil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meragukan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lebih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rendah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aslinya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dibanding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memberikan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terlalu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tinggi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 marR="177800">
              <a:lnSpc>
                <a:spcPct val="103000"/>
              </a:lnSpc>
              <a:tabLst>
                <a:tab pos="698500" algn="l"/>
              </a:tabLst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Kriteria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pemberian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angka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dilihat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buku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petunjuk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tetapi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rata-rata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berarti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menguasai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minimal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separuh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hasil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kemampuannya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diberi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½.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Walaupun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tidak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menerima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1/2.</a:t>
            </a: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AC400E-ADF4-D8BF-8209-078AEB8A14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07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84139-64E1-590A-86EB-4D28C5A2C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Assessment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92F410-5E36-BA4B-4739-98FF16FF3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110" y="2067484"/>
            <a:ext cx="9449779" cy="41479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74A60C-220F-1282-C8E0-C7D8E003A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9686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400CB-547F-9A35-A5CB-BB90E82E4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Scoring Form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E66EBE-6C56-A537-6E2E-EBB933D70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4883" y="2014194"/>
            <a:ext cx="10488131" cy="42012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4C5799-D158-E061-3B00-C9E84BB11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7455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3DFCF-F119-05D5-C863-79A562612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EESA – Echoic Subtest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F0EC59-A745-81EC-04BB-D17781B25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0405" y="1871169"/>
            <a:ext cx="9911190" cy="46765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F19B5E-3474-71CE-706B-5A29429A6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83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66299-C9FF-A979-D38B-4B587575B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Asesmen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FE512-83B3-8A26-F382-E51DBA1BEE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Proses </a:t>
            </a:r>
            <a:r>
              <a:rPr lang="en-ID" dirty="0" err="1"/>
              <a:t>evaluasi</a:t>
            </a:r>
            <a:r>
              <a:rPr lang="en-ID" dirty="0"/>
              <a:t> </a:t>
            </a:r>
            <a:r>
              <a:rPr lang="en-ID" dirty="0" err="1"/>
              <a:t>individu</a:t>
            </a:r>
            <a:r>
              <a:rPr lang="en-ID" dirty="0"/>
              <a:t> yang </a:t>
            </a:r>
            <a:r>
              <a:rPr lang="en-ID" dirty="0" err="1"/>
              <a:t>meliputi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tes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wawancara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mengetahui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yang </a:t>
            </a:r>
            <a:r>
              <a:rPr lang="en-ID" dirty="0" err="1"/>
              <a:t>dimiliki</a:t>
            </a:r>
            <a:r>
              <a:rPr lang="en-ID" dirty="0"/>
              <a:t> </a:t>
            </a:r>
            <a:r>
              <a:rPr lang="en-ID" dirty="0" err="1"/>
              <a:t>individu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rangka</a:t>
            </a:r>
            <a:r>
              <a:rPr lang="en-ID" dirty="0"/>
              <a:t> </a:t>
            </a:r>
            <a:r>
              <a:rPr lang="en-ID" dirty="0" err="1"/>
              <a:t>kebutuhan</a:t>
            </a:r>
            <a:r>
              <a:rPr lang="en-ID" dirty="0"/>
              <a:t> </a:t>
            </a:r>
            <a:r>
              <a:rPr lang="en-ID" dirty="0" err="1"/>
              <a:t>penilaian</a:t>
            </a:r>
            <a:r>
              <a:rPr lang="en-ID" dirty="0"/>
              <a:t> </a:t>
            </a:r>
            <a:r>
              <a:rPr lang="en-ID" dirty="0" err="1"/>
              <a:t>profil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, </a:t>
            </a:r>
            <a:r>
              <a:rPr lang="en-ID" dirty="0" err="1"/>
              <a:t>baik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dan </a:t>
            </a:r>
            <a:r>
              <a:rPr lang="en-ID" dirty="0" err="1"/>
              <a:t>hambatan</a:t>
            </a:r>
            <a:r>
              <a:rPr lang="en-ID" dirty="0"/>
              <a:t> yang </a:t>
            </a:r>
            <a:r>
              <a:rPr lang="en-ID" dirty="0" err="1"/>
              <a:t>dimiliki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tersebut</a:t>
            </a:r>
            <a:r>
              <a:rPr lang="en-ID" dirty="0"/>
              <a:t>.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mengidentifikasi</a:t>
            </a:r>
            <a:r>
              <a:rPr lang="en-ID" dirty="0"/>
              <a:t> level </a:t>
            </a:r>
            <a:r>
              <a:rPr lang="en-ID" dirty="0" err="1"/>
              <a:t>kemampuan</a:t>
            </a:r>
            <a:r>
              <a:rPr lang="en-ID" dirty="0"/>
              <a:t> dan </a:t>
            </a:r>
            <a:r>
              <a:rPr lang="en-ID" dirty="0" err="1"/>
              <a:t>membandingkannya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tipikal</a:t>
            </a:r>
            <a:endParaRPr lang="en-ID" dirty="0"/>
          </a:p>
          <a:p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dirty="0" err="1"/>
              <a:t>alat</a:t>
            </a:r>
            <a:r>
              <a:rPr lang="en-ID" dirty="0"/>
              <a:t> </a:t>
            </a:r>
            <a:r>
              <a:rPr lang="en-ID" dirty="0" err="1"/>
              <a:t>tes</a:t>
            </a:r>
            <a:r>
              <a:rPr lang="en-ID" dirty="0"/>
              <a:t> :</a:t>
            </a:r>
          </a:p>
          <a:p>
            <a:pPr lvl="1"/>
            <a:r>
              <a:rPr lang="en-ID" dirty="0"/>
              <a:t>Alat </a:t>
            </a:r>
            <a:r>
              <a:rPr lang="en-ID" dirty="0" err="1"/>
              <a:t>tes</a:t>
            </a:r>
            <a:r>
              <a:rPr lang="en-ID" dirty="0"/>
              <a:t> </a:t>
            </a:r>
            <a:r>
              <a:rPr lang="en-ID" dirty="0" err="1"/>
              <a:t>psikologi</a:t>
            </a:r>
            <a:endParaRPr lang="en-ID" dirty="0"/>
          </a:p>
          <a:p>
            <a:pPr lvl="1"/>
            <a:r>
              <a:rPr lang="en-ID" dirty="0"/>
              <a:t>Alat </a:t>
            </a:r>
            <a:r>
              <a:rPr lang="en-ID" dirty="0" err="1"/>
              <a:t>tes</a:t>
            </a:r>
            <a:r>
              <a:rPr lang="en-ID" dirty="0"/>
              <a:t> non </a:t>
            </a:r>
            <a:r>
              <a:rPr lang="en-ID" dirty="0" err="1"/>
              <a:t>psikologi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8EA7EB-EBAE-E0CA-6CFB-94FED20C0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20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8C57E-731B-C0D3-232E-A9431D67B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 Assessment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15EB22-98CF-D1D0-85BB-05F74B90C5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799" y="1957604"/>
            <a:ext cx="10139121" cy="42578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3F523A-BD7D-B160-1FEB-5A8A3EF7D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519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F5CA2-A844-92EC-CEF7-431C0FCB2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Barrier Scoring Form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1D750D-B662-89CE-40B5-3F6759264D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8788" y="2014194"/>
            <a:ext cx="8634424" cy="42837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BCE18F-AD1D-8041-E079-8ACED59E7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758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D5790-1373-2056-1247-E92512E46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 Assessment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6D261DA-7A50-ED67-DC23-668CACBE53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2033" y="1861457"/>
            <a:ext cx="9649965" cy="43539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A36C74-32C8-8A91-0265-5C5C962AC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039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BC61C-D349-3EB0-5586-55565D7C0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Transition Scoring Form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A6C931-04D6-DD11-0C0F-450845AAB6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067" y="1740254"/>
            <a:ext cx="8783866" cy="47095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A79EF0-6344-9DBD-6C8D-8AD812517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128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6CE85-BFC0-B692-469E-93C349BDD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Analysis &amp; Skills Tracking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03DA8D-936E-E7D9-8787-27FFA26045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629" y="1770461"/>
            <a:ext cx="9643676" cy="459768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178A69-8932-59CB-D85C-40B302850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4492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F3EC5-8349-358B-9467-A75F922CB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Task Analysis &amp; Skills Tracking Chart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1D3E88F-FFBE-6775-BC7D-CFFD16ECBF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9055" y="2135489"/>
            <a:ext cx="9173890" cy="40799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A7DCEDC-716A-F526-15D6-191CE3932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33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6F3D2-6847-8040-D6AA-1496CE575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ASESMEN VBMAPP LEVEL 1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50171-1003-6389-F8E5-1C123450F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dirty="0"/>
              <a:t>Anak yang </a:t>
            </a:r>
            <a:r>
              <a:rPr lang="en-ID" dirty="0" err="1"/>
              <a:t>belum</a:t>
            </a:r>
            <a:r>
              <a:rPr lang="en-ID" dirty="0"/>
              <a:t> verbal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bicara</a:t>
            </a:r>
            <a:r>
              <a:rPr lang="en-ID" dirty="0"/>
              <a:t> </a:t>
            </a:r>
            <a:r>
              <a:rPr lang="en-ID" dirty="0" err="1"/>
              <a:t>tetapi</a:t>
            </a:r>
            <a:r>
              <a:rPr lang="en-ID" dirty="0"/>
              <a:t> </a:t>
            </a:r>
            <a:r>
              <a:rPr lang="en-ID" dirty="0" err="1"/>
              <a:t>memilki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minimal di masing-masing verbal operant (</a:t>
            </a:r>
            <a:r>
              <a:rPr lang="en-ID" dirty="0" err="1"/>
              <a:t>mand</a:t>
            </a:r>
            <a:r>
              <a:rPr lang="en-ID" dirty="0"/>
              <a:t>, tact, echoic, intraverbal). </a:t>
            </a:r>
          </a:p>
          <a:p>
            <a:r>
              <a:rPr lang="en-ID" dirty="0"/>
              <a:t>Belum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sedikit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mengikuti</a:t>
            </a:r>
            <a:r>
              <a:rPr lang="en-ID" dirty="0"/>
              <a:t>/</a:t>
            </a:r>
            <a:r>
              <a:rPr lang="en-ID" dirty="0" err="1"/>
              <a:t>mengerti</a:t>
            </a:r>
            <a:r>
              <a:rPr lang="en-ID" dirty="0"/>
              <a:t> </a:t>
            </a:r>
            <a:r>
              <a:rPr lang="en-ID" dirty="0" err="1"/>
              <a:t>perintah</a:t>
            </a:r>
            <a:r>
              <a:rPr lang="en-ID" dirty="0"/>
              <a:t>, </a:t>
            </a:r>
            <a:r>
              <a:rPr lang="en-ID" dirty="0" err="1"/>
              <a:t>persepsi</a:t>
            </a:r>
            <a:r>
              <a:rPr lang="en-ID" dirty="0"/>
              <a:t> visual dan matching-to-sample (VP-MTS),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bermain</a:t>
            </a:r>
            <a:r>
              <a:rPr lang="en-ID" dirty="0"/>
              <a:t>, </a:t>
            </a:r>
            <a:r>
              <a:rPr lang="en-ID" dirty="0" err="1"/>
              <a:t>sosial</a:t>
            </a:r>
            <a:r>
              <a:rPr lang="en-ID" dirty="0"/>
              <a:t>, </a:t>
            </a:r>
            <a:r>
              <a:rPr lang="en-ID" dirty="0" err="1"/>
              <a:t>imitasi</a:t>
            </a:r>
            <a:r>
              <a:rPr lang="en-ID" dirty="0"/>
              <a:t> dan </a:t>
            </a:r>
            <a:r>
              <a:rPr lang="en-ID" dirty="0" err="1"/>
              <a:t>mengeluarkan</a:t>
            </a:r>
            <a:r>
              <a:rPr lang="en-ID" dirty="0"/>
              <a:t> </a:t>
            </a:r>
            <a:r>
              <a:rPr lang="en-ID" dirty="0" err="1"/>
              <a:t>suara</a:t>
            </a:r>
            <a:r>
              <a:rPr lang="en-ID" dirty="0"/>
              <a:t>.</a:t>
            </a:r>
          </a:p>
          <a:p>
            <a:r>
              <a:rPr lang="en-ID" dirty="0" err="1"/>
              <a:t>Intervensi</a:t>
            </a:r>
            <a:r>
              <a:rPr lang="en-ID" dirty="0"/>
              <a:t> : </a:t>
            </a:r>
            <a:r>
              <a:rPr lang="en-ID" dirty="0" err="1"/>
              <a:t>memberikan</a:t>
            </a:r>
            <a:r>
              <a:rPr lang="en-ID" dirty="0"/>
              <a:t> </a:t>
            </a:r>
            <a:r>
              <a:rPr lang="en-ID" dirty="0" err="1"/>
              <a:t>dasar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verbal </a:t>
            </a:r>
            <a:r>
              <a:rPr lang="en-ID" dirty="0" err="1"/>
              <a:t>operants</a:t>
            </a:r>
            <a:r>
              <a:rPr lang="en-ID" dirty="0"/>
              <a:t>: </a:t>
            </a:r>
            <a:r>
              <a:rPr lang="en-ID" dirty="0" err="1"/>
              <a:t>mand</a:t>
            </a:r>
            <a:r>
              <a:rPr lang="en-ID" dirty="0"/>
              <a:t>, tact, echoic dan vocal,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dasar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VP-MTS, </a:t>
            </a:r>
            <a:r>
              <a:rPr lang="en-ID" dirty="0" err="1"/>
              <a:t>imitasi</a:t>
            </a:r>
            <a:r>
              <a:rPr lang="en-ID" dirty="0"/>
              <a:t> dan </a:t>
            </a:r>
            <a:r>
              <a:rPr lang="en-ID" dirty="0" err="1"/>
              <a:t>mengikuti</a:t>
            </a:r>
            <a:r>
              <a:rPr lang="en-ID" dirty="0"/>
              <a:t> </a:t>
            </a:r>
            <a:r>
              <a:rPr lang="en-ID" dirty="0" err="1"/>
              <a:t>perintah</a:t>
            </a:r>
            <a:r>
              <a:rPr lang="en-ID" dirty="0"/>
              <a:t>. </a:t>
            </a:r>
          </a:p>
          <a:p>
            <a:r>
              <a:rPr lang="en-ID" dirty="0"/>
              <a:t>Bahasa </a:t>
            </a:r>
            <a:r>
              <a:rPr lang="en-ID" dirty="0" err="1"/>
              <a:t>dalam</a:t>
            </a:r>
            <a:r>
              <a:rPr lang="en-ID" dirty="0"/>
              <a:t> level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bersifat</a:t>
            </a:r>
            <a:r>
              <a:rPr lang="en-ID" dirty="0"/>
              <a:t> </a:t>
            </a:r>
            <a:r>
              <a:rPr lang="en-ID" dirty="0" err="1"/>
              <a:t>konkrit</a:t>
            </a:r>
            <a:r>
              <a:rPr lang="en-ID" dirty="0"/>
              <a:t>, </a:t>
            </a:r>
            <a:r>
              <a:rPr lang="en-ID" dirty="0" err="1"/>
              <a:t>belum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konsep</a:t>
            </a:r>
            <a:r>
              <a:rPr lang="en-ID" dirty="0"/>
              <a:t> </a:t>
            </a:r>
            <a:r>
              <a:rPr lang="en-ID" dirty="0" err="1"/>
              <a:t>berbahasa</a:t>
            </a:r>
            <a:r>
              <a:rPr lang="en-ID" dirty="0"/>
              <a:t> yang </a:t>
            </a:r>
            <a:r>
              <a:rPr lang="en-ID" dirty="0" err="1"/>
              <a:t>abstrak</a:t>
            </a:r>
            <a:r>
              <a:rPr lang="en-ID" dirty="0"/>
              <a:t>. Pada level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bisa</a:t>
            </a:r>
            <a:r>
              <a:rPr lang="en-ID" dirty="0"/>
              <a:t> non-verbal </a:t>
            </a:r>
            <a:r>
              <a:rPr lang="en-ID" dirty="0" err="1"/>
              <a:t>atau</a:t>
            </a:r>
            <a:r>
              <a:rPr lang="en-ID" dirty="0"/>
              <a:t> verbal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1-2 kata.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D9B790-811D-3E92-3E17-26F33E00DF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503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9335D-415F-13AC-4628-671946D6A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371600"/>
          </a:xfrm>
        </p:spPr>
        <p:txBody>
          <a:bodyPr/>
          <a:lstStyle/>
          <a:p>
            <a:r>
              <a:rPr lang="en-US" dirty="0"/>
              <a:t>MAND LEVEL 1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C99AAC-0D34-73A3-5925-55A9E7BD42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04147BB-0C68-B0C4-8CE8-EA46F691AB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5271" y="1291002"/>
            <a:ext cx="8588829" cy="5033937"/>
          </a:xfrm>
        </p:spPr>
      </p:pic>
    </p:spTree>
    <p:extLst>
      <p:ext uri="{BB962C8B-B14F-4D97-AF65-F5344CB8AC3E}">
        <p14:creationId xmlns:p14="http://schemas.microsoft.com/office/powerpoint/2010/main" val="23398776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19A6F-C88F-75B8-EAAF-426C91F28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408" y="396427"/>
            <a:ext cx="10058400" cy="1371600"/>
          </a:xfrm>
        </p:spPr>
        <p:txBody>
          <a:bodyPr/>
          <a:lstStyle/>
          <a:p>
            <a:r>
              <a:rPr lang="en-US" dirty="0"/>
              <a:t>TACT LEVEL 1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56642E-6DD4-EB7F-819F-5A3F7AB94F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7299FCA-EF46-50CC-F5C5-8ECC7F6B0A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98171" y="1436037"/>
            <a:ext cx="8336874" cy="4899447"/>
          </a:xfrm>
        </p:spPr>
      </p:pic>
    </p:spTree>
    <p:extLst>
      <p:ext uri="{BB962C8B-B14F-4D97-AF65-F5344CB8AC3E}">
        <p14:creationId xmlns:p14="http://schemas.microsoft.com/office/powerpoint/2010/main" val="3623367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11740-24BD-2777-83D2-77A9DDBA3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543"/>
            <a:ext cx="10058400" cy="1371600"/>
          </a:xfrm>
        </p:spPr>
        <p:txBody>
          <a:bodyPr/>
          <a:lstStyle/>
          <a:p>
            <a:r>
              <a:rPr lang="en-US" dirty="0"/>
              <a:t>LISTENER RESPONDING LEVEL 1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753F0E-FC1D-0056-A52D-46901C18A2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B6803CD-0B02-9C62-71A3-A08107593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62843" y="1282487"/>
            <a:ext cx="7609114" cy="5087089"/>
          </a:xfrm>
        </p:spPr>
      </p:pic>
    </p:spTree>
    <p:extLst>
      <p:ext uri="{BB962C8B-B14F-4D97-AF65-F5344CB8AC3E}">
        <p14:creationId xmlns:p14="http://schemas.microsoft.com/office/powerpoint/2010/main" val="3213223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13057D-AAC8-E0E8-1DEC-DB4033663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AB70-2DE8-441B-CD42-9A3D20DFB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Asesmen</a:t>
            </a:r>
            <a:r>
              <a:rPr lang="en-US" dirty="0"/>
              <a:t> (</a:t>
            </a:r>
            <a:r>
              <a:rPr lang="en-US" dirty="0" err="1"/>
              <a:t>Lanjutan</a:t>
            </a:r>
            <a:r>
              <a:rPr lang="en-US" dirty="0"/>
              <a:t>…)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91B94-F96E-6079-4604-C2E28020A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Hasil </a:t>
            </a:r>
            <a:r>
              <a:rPr lang="en-US" dirty="0" err="1"/>
              <a:t>asesmen</a:t>
            </a:r>
            <a:r>
              <a:rPr lang="en-US" dirty="0"/>
              <a:t> VBMAPP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panduan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Skill </a:t>
            </a:r>
            <a:r>
              <a:rPr lang="en-US" dirty="0" err="1"/>
              <a:t>apa</a:t>
            </a:r>
            <a:r>
              <a:rPr lang="en-US" dirty="0"/>
              <a:t> yang </a:t>
            </a:r>
            <a:r>
              <a:rPr lang="en-US" dirty="0" err="1"/>
              <a:t>dibutuhkan</a:t>
            </a:r>
            <a:r>
              <a:rPr lang="en-US" dirty="0"/>
              <a:t> </a:t>
            </a:r>
            <a:r>
              <a:rPr lang="en-US" dirty="0" err="1"/>
              <a:t>anak</a:t>
            </a:r>
            <a:endParaRPr lang="en-US" dirty="0"/>
          </a:p>
          <a:p>
            <a:pPr lvl="1"/>
            <a:r>
              <a:rPr lang="en-US" dirty="0"/>
              <a:t>Di level mana </a:t>
            </a:r>
            <a:r>
              <a:rPr lang="en-US" dirty="0" err="1"/>
              <a:t>intervensi</a:t>
            </a:r>
            <a:r>
              <a:rPr lang="en-US" dirty="0"/>
              <a:t> </a:t>
            </a:r>
            <a:r>
              <a:rPr lang="en-US" dirty="0" err="1"/>
              <a:t>dimulai</a:t>
            </a:r>
            <a:endParaRPr lang="en-US" dirty="0"/>
          </a:p>
          <a:p>
            <a:pPr lvl="1"/>
            <a:r>
              <a:rPr lang="en-ID" dirty="0" err="1"/>
              <a:t>Hambatan</a:t>
            </a:r>
            <a:r>
              <a:rPr lang="en-ID" dirty="0"/>
              <a:t> </a:t>
            </a:r>
            <a:r>
              <a:rPr lang="en-ID" dirty="0" err="1"/>
              <a:t>belajar</a:t>
            </a:r>
            <a:r>
              <a:rPr lang="en-ID" dirty="0"/>
              <a:t> yang </a:t>
            </a:r>
            <a:r>
              <a:rPr lang="en-ID" dirty="0" err="1"/>
              <a:t>dihadapi</a:t>
            </a:r>
            <a:r>
              <a:rPr lang="en-ID" dirty="0"/>
              <a:t> (non compliance, </a:t>
            </a:r>
            <a:r>
              <a:rPr lang="en-ID" dirty="0" err="1"/>
              <a:t>ekolali</a:t>
            </a:r>
            <a:r>
              <a:rPr lang="en-ID" dirty="0"/>
              <a:t>, </a:t>
            </a:r>
            <a:r>
              <a:rPr lang="en-ID" dirty="0" err="1"/>
              <a:t>kesulitan</a:t>
            </a:r>
            <a:r>
              <a:rPr lang="en-ID" dirty="0"/>
              <a:t> </a:t>
            </a:r>
            <a:r>
              <a:rPr lang="en-ID" dirty="0" err="1"/>
              <a:t>generalisasi</a:t>
            </a:r>
            <a:r>
              <a:rPr lang="en-ID" dirty="0"/>
              <a:t>, </a:t>
            </a:r>
            <a:r>
              <a:rPr lang="en-ID" dirty="0" err="1"/>
              <a:t>dll</a:t>
            </a:r>
            <a:r>
              <a:rPr lang="en-ID" dirty="0"/>
              <a:t>)</a:t>
            </a:r>
          </a:p>
          <a:p>
            <a:pPr lvl="1"/>
            <a:r>
              <a:rPr lang="en-ID" dirty="0" err="1"/>
              <a:t>Bantuan</a:t>
            </a:r>
            <a:r>
              <a:rPr lang="en-ID" dirty="0"/>
              <a:t> </a:t>
            </a:r>
            <a:r>
              <a:rPr lang="en-ID" dirty="0" err="1"/>
              <a:t>komunikasi</a:t>
            </a:r>
            <a:r>
              <a:rPr lang="en-ID" dirty="0"/>
              <a:t> </a:t>
            </a:r>
            <a:r>
              <a:rPr lang="en-ID" dirty="0" err="1"/>
              <a:t>apa</a:t>
            </a:r>
            <a:r>
              <a:rPr lang="en-ID" dirty="0"/>
              <a:t> yang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digunakan</a:t>
            </a:r>
            <a:endParaRPr lang="en-ID" dirty="0"/>
          </a:p>
          <a:p>
            <a:pPr lvl="1"/>
            <a:r>
              <a:rPr lang="en-ID" dirty="0"/>
              <a:t>Strategi </a:t>
            </a:r>
            <a:r>
              <a:rPr lang="en-ID" dirty="0" err="1"/>
              <a:t>belajar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apakah</a:t>
            </a:r>
            <a:r>
              <a:rPr lang="en-ID" dirty="0"/>
              <a:t> yang paling </a:t>
            </a:r>
            <a:r>
              <a:rPr lang="en-ID" dirty="0" err="1"/>
              <a:t>efektif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(DTT, NET)</a:t>
            </a:r>
          </a:p>
          <a:p>
            <a:pPr lvl="1"/>
            <a:r>
              <a:rPr lang="en-ID" dirty="0"/>
              <a:t>Setting </a:t>
            </a:r>
            <a:r>
              <a:rPr lang="en-ID" dirty="0" err="1"/>
              <a:t>terapi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apa</a:t>
            </a:r>
            <a:r>
              <a:rPr lang="en-ID" dirty="0"/>
              <a:t> yang </a:t>
            </a:r>
            <a:r>
              <a:rPr lang="en-ID" dirty="0" err="1"/>
              <a:t>dibutuhkan</a:t>
            </a:r>
            <a:r>
              <a:rPr lang="en-ID" dirty="0"/>
              <a:t> (</a:t>
            </a:r>
            <a:r>
              <a:rPr lang="en-ID" dirty="0" err="1"/>
              <a:t>homevisit</a:t>
            </a:r>
            <a:r>
              <a:rPr lang="en-ID" dirty="0"/>
              <a:t>, 1:1, </a:t>
            </a:r>
            <a:r>
              <a:rPr lang="en-ID" dirty="0" err="1"/>
              <a:t>kelas</a:t>
            </a:r>
            <a:r>
              <a:rPr lang="en-ID" dirty="0"/>
              <a:t>, </a:t>
            </a:r>
            <a:r>
              <a:rPr lang="en-ID" dirty="0" err="1"/>
              <a:t>grup</a:t>
            </a:r>
            <a:r>
              <a:rPr lang="en-ID" dirty="0"/>
              <a:t> </a:t>
            </a:r>
            <a:r>
              <a:rPr lang="en-ID" dirty="0" err="1"/>
              <a:t>kecil</a:t>
            </a:r>
            <a:r>
              <a:rPr lang="en-ID" dirty="0"/>
              <a:t>, </a:t>
            </a:r>
            <a:r>
              <a:rPr lang="en-ID" dirty="0" err="1"/>
              <a:t>inklusi</a:t>
            </a:r>
            <a:r>
              <a:rPr lang="en-ID" dirty="0"/>
              <a:t>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77C66B-9674-FC08-A59A-F13FE21DDF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220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9D112-966B-8AE4-E9D1-EE8B6857B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09468"/>
            <a:ext cx="10058400" cy="1371600"/>
          </a:xfrm>
        </p:spPr>
        <p:txBody>
          <a:bodyPr/>
          <a:lstStyle/>
          <a:p>
            <a:r>
              <a:rPr lang="en-US" dirty="0"/>
              <a:t>VP-MTS LEVEL 1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84D376-0A7C-BEB0-A473-8E4BEF2831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6FC5DEF-B1F9-A6B5-5175-9097811002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86743" y="1612506"/>
            <a:ext cx="6422571" cy="476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1536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6F8B-6E57-2905-2C76-6B630A8C0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928" y="212678"/>
            <a:ext cx="10058400" cy="1371600"/>
          </a:xfrm>
        </p:spPr>
        <p:txBody>
          <a:bodyPr/>
          <a:lstStyle/>
          <a:p>
            <a:r>
              <a:rPr lang="en-US" dirty="0"/>
              <a:t>BERMAIN MANDIRI LEVEL 1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5AE963-9190-E994-215F-84E98D605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0D880FD-43A5-7439-39BC-C959F178F0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38399" y="1357362"/>
            <a:ext cx="6433457" cy="5009320"/>
          </a:xfrm>
        </p:spPr>
      </p:pic>
    </p:spTree>
    <p:extLst>
      <p:ext uri="{BB962C8B-B14F-4D97-AF65-F5344CB8AC3E}">
        <p14:creationId xmlns:p14="http://schemas.microsoft.com/office/powerpoint/2010/main" val="31559311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A1ACE-E7D3-242E-80C0-79ECE9876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SOSIAL &amp; BERMAIN SOSIAL LEVEL 1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F5470-A9D5-D991-0AE8-32CBDA05D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marR="76200" indent="0">
              <a:lnSpc>
                <a:spcPct val="99000"/>
              </a:lnSpc>
              <a:spcAft>
                <a:spcPts val="0"/>
              </a:spcAft>
              <a:buNone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termasuk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didalamnya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kemampuan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bermain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melibatkan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lain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mendapatkan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reinforcement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melalui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lain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tersebut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0" marR="76200" indent="0">
              <a:lnSpc>
                <a:spcPct val="99000"/>
              </a:lnSpc>
              <a:spcAft>
                <a:spcPts val="0"/>
              </a:spcAft>
              <a:buNone/>
            </a:pPr>
            <a:r>
              <a:rPr lang="en-ID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 </a:t>
            </a: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317500" lvl="0" indent="-342900">
              <a:lnSpc>
                <a:spcPct val="99000"/>
              </a:lnSpc>
              <a:spcAft>
                <a:spcPts val="0"/>
              </a:spcAft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kontak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meminta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sesuatu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mand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sebanyak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5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kontak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342900" marR="203200" lvl="0" indent="-342900">
              <a:lnSpc>
                <a:spcPct val="99000"/>
              </a:lnSpc>
              <a:spcAft>
                <a:spcPts val="0"/>
              </a:spcAft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digendong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bermain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bersama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dewasa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kenal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sebanyak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 jam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digendong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bermain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sebanyak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 jam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342900" lvl="0" indent="-342900" algn="just">
              <a:lnSpc>
                <a:spcPct val="99000"/>
              </a:lnSpc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kontak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teman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5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kontak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teman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342900" marR="101600" lvl="0" indent="-342900">
              <a:spcAft>
                <a:spcPts val="0"/>
              </a:spcAft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bermain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parallel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lain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tanpa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prompt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dewasa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bermain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parallel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lain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tanpa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prompt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dewasa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342900" lvl="0" indent="-342900">
              <a:lnSpc>
                <a:spcPct val="100000"/>
              </a:lnSpc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mengikuti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imitasi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teman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mengikuti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imitasi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teman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2D655C-6F2C-4F5F-1FC8-1DFD5BBA23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7485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0A6CF-5C9C-18F2-9B6F-FF9B5175E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IMITASI GERAK MOTOR LEVEL 1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A7CBB-5489-3951-BD49-8A0D9F86B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kemampuan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imitasi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lain.</a:t>
            </a:r>
          </a:p>
          <a:p>
            <a:pPr marL="342900" marR="38100" lvl="0" indent="-342900">
              <a:lnSpc>
                <a:spcPct val="99000"/>
              </a:lnSpc>
              <a:spcAft>
                <a:spcPts val="0"/>
              </a:spcAft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imitasi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dewasa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instruksi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“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Tirukan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”.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Contoh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tepuk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angkat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toss,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dll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Meskipun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baru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mendekati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belum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sempurna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tetap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dihitung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sebagai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respons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benar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mengikuti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Jangan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point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selalu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tidak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mengikuti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lain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tetapi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memang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senang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tepuk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).</a:t>
            </a:r>
          </a:p>
          <a:p>
            <a:pPr marL="342900" marR="76200" lvl="0" indent="-342900">
              <a:lnSpc>
                <a:spcPct val="99000"/>
              </a:lnSpc>
              <a:spcAft>
                <a:spcPts val="0"/>
              </a:spcAft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imitasi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4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dewasa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diberi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perintah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“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Tirukan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”.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Meskipun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baru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mendekati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belum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sempurna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tetap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dihitung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sebagai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respons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benar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imitasi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motor.</a:t>
            </a:r>
          </a:p>
          <a:p>
            <a:pPr marL="342900" marR="127000" lvl="0" indent="-342900">
              <a:lnSpc>
                <a:spcPct val="100000"/>
              </a:lnSpc>
              <a:spcAft>
                <a:spcPts val="0"/>
              </a:spcAft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imitasi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8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dimana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antaranya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melibatkan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obyek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misal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bermain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drum,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menggoyang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maraca.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Meskipun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baru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mendekati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belum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sempurna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tetap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dihitung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sebagai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respons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benar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imitasi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6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saja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tanpa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obyek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lain).</a:t>
            </a: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EE0210-C4E0-3413-E40A-09195267B5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562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60AC5-F9DA-CED7-159D-EE273D003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IMITASI GERAK MOTOR…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947D5-EAAF-A679-331C-B47FA1577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190500" lvl="0" indent="-342900">
              <a:lnSpc>
                <a:spcPct val="102000"/>
              </a:lnSpc>
              <a:spcAft>
                <a:spcPts val="0"/>
              </a:spcAft>
              <a:buFont typeface="+mj-lt"/>
              <a:buAutoNum type="arabicPeriod" startAt="4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mengikuti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paling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tidak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lain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5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kesempatan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mengikuti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orang lain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kesempatan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342900" marR="63500" lvl="0" indent="-342900" algn="just">
              <a:lnSpc>
                <a:spcPct val="100000"/>
              </a:lnSpc>
              <a:spcAft>
                <a:spcPts val="0"/>
              </a:spcAft>
              <a:buFont typeface="+mj-lt"/>
              <a:buAutoNum type="arabicPeriod" startAt="4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saja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tanpa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obyek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lain).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tmengikutir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15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gerakan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motor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saja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tanpa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obyek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lain).</a:t>
            </a: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A8A399-186D-E82D-A89E-DE02B2ED6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7138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D70A9-F069-15F9-F854-BA8FF39B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KEMAMPUAN ECHOIC LEVEL 1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8F09A-7DE5-9B52-57DA-6F5DACA6D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kemampuan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imitasi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bunyi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kata.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Kemampuan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mengulang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mendengar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kata orang lain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sangat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penting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belajar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berbicara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belajar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kemampuan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berbahasa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lebih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kompleks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 marL="0" indent="0">
              <a:buNone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Kemampuan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termasuk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mengikuti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bunyi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suku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kata, dua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suku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kata, 3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suku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kata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kata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frasa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termasuk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intonasi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nada,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kekuatan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panjang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 marL="0" indent="0">
              <a:buNone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Kemampuan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berbahasa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Inggris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belum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panduan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bahasa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Indonesia.</a:t>
            </a: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D249DF-E9AA-1911-CDEE-8C613E66B1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222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06745-B88E-C045-B4FB-55E54C636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VOCAL SPONTAN LEVEL 1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EFC88-7096-5301-901C-37309EDFF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kemampuan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vokal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behavior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342900" marR="63500" lvl="0" indent="-342900">
              <a:lnSpc>
                <a:spcPct val="99000"/>
              </a:lnSpc>
              <a:spcAft>
                <a:spcPts val="0"/>
              </a:spcAft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rata-rata 5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per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jamnya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Contoh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ah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ma.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Jangan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diberikan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merupakan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stimming.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rata-rata 2 kali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per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jamnya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 </a:t>
            </a:r>
          </a:p>
          <a:p>
            <a:pPr marL="342900" marR="25400" lvl="0" indent="-342900">
              <a:spcAft>
                <a:spcPts val="0"/>
              </a:spcAft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5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jenis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berbeda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rata-rata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60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tidak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termasuk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stimming.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Contoh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ah,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ma,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ga,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dll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3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jenis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berbeda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rata-rata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60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342900" marR="266700" lvl="0" indent="-342900">
              <a:lnSpc>
                <a:spcPct val="99000"/>
              </a:lnSpc>
              <a:spcAft>
                <a:spcPts val="0"/>
              </a:spcAft>
              <a:buFont typeface="+mj-lt"/>
              <a:buAutoNum type="arabicPeriod"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jenis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berbeda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berbagai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intonasi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dan rata-rata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25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per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jamnya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5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jenis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berbeda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berbagai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intonasi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 rata-rata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25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per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jamnya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46DA31-C438-5F30-A83A-62DFC060D5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1974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9AC52-4DA8-9E57-75ED-6497C5653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4FD7A-EDC7-F75C-A8F2-06C9CE6AF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88900" lvl="0" indent="0">
              <a:lnSpc>
                <a:spcPct val="104000"/>
              </a:lnSpc>
              <a:spcAft>
                <a:spcPts val="0"/>
              </a:spcAft>
              <a:buNone/>
              <a:tabLst>
                <a:tab pos="469900" algn="l"/>
              </a:tabLst>
            </a:pP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4. 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5 kata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mendekati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kata)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60 	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Contoh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mama,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maem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pupuk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(krupuk),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dll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menghasilkan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 	kata (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mendekati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kata)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selama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observasi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60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0" marR="88900" lvl="0" indent="0">
              <a:lnSpc>
                <a:spcPct val="104000"/>
              </a:lnSpc>
              <a:spcAft>
                <a:spcPts val="0"/>
              </a:spcAft>
              <a:buNone/>
              <a:tabLst>
                <a:tab pos="469900" algn="l"/>
              </a:tabLst>
            </a:pPr>
            <a:r>
              <a:rPr lang="en-ID" b="1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5.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1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memproduksi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15 kata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frasa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intonasi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ritme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	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benar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serta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dimengerti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60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Nilai ½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jika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spontan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	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memproduksi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8 kata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atau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frasa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intonasi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ritme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benar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serta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dimengerti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	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waktu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60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 marL="0" marR="88900" lvl="0" indent="0">
              <a:lnSpc>
                <a:spcPct val="104000"/>
              </a:lnSpc>
              <a:spcAft>
                <a:spcPts val="0"/>
              </a:spcAft>
              <a:buNone/>
              <a:tabLst>
                <a:tab pos="469900" algn="l"/>
              </a:tabLst>
            </a:pP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88900" lvl="0" indent="0">
              <a:lnSpc>
                <a:spcPct val="104000"/>
              </a:lnSpc>
              <a:spcAft>
                <a:spcPts val="0"/>
              </a:spcAft>
              <a:buNone/>
              <a:tabLst>
                <a:tab pos="469900" algn="l"/>
              </a:tabLst>
            </a:pP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88900" lvl="0" indent="0">
              <a:lnSpc>
                <a:spcPct val="104000"/>
              </a:lnSpc>
              <a:spcAft>
                <a:spcPts val="0"/>
              </a:spcAft>
              <a:buNone/>
              <a:tabLst>
                <a:tab pos="469900" algn="l"/>
              </a:tabLst>
            </a:pP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Contoh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video </a:t>
            </a:r>
            <a:r>
              <a:rPr lang="en-ID" dirty="0" err="1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asesmen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VBMAPP </a:t>
            </a:r>
            <a:r>
              <a:rPr lang="en-ID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https://www.youtube.com/watch?v=rMYsiPewTH4</a:t>
            </a:r>
            <a:endParaRPr lang="en-ID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88900" lvl="0" indent="0">
              <a:lnSpc>
                <a:spcPct val="104000"/>
              </a:lnSpc>
              <a:spcAft>
                <a:spcPts val="0"/>
              </a:spcAft>
              <a:buNone/>
              <a:tabLst>
                <a:tab pos="469900" algn="l"/>
              </a:tabLst>
            </a:pPr>
            <a:endParaRPr lang="en-ID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DC5E7-6342-2475-ABE0-F3C88450AC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7379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6F3D2-6847-8040-D6AA-1496CE575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ASESMEN VBMAPP LEVEL 1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50171-1003-6389-F8E5-1C123450F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D" dirty="0"/>
              <a:t>Pada level 2 VB-MAPP,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berusia</a:t>
            </a:r>
            <a:r>
              <a:rPr lang="en-ID" dirty="0"/>
              <a:t> 18-30 </a:t>
            </a:r>
            <a:r>
              <a:rPr lang="en-ID" dirty="0" err="1"/>
              <a:t>bulan</a:t>
            </a:r>
            <a:r>
              <a:rPr lang="en-ID" dirty="0"/>
              <a:t> </a:t>
            </a:r>
            <a:r>
              <a:rPr lang="en-ID" dirty="0" err="1"/>
              <a:t>menunjukkan</a:t>
            </a:r>
            <a:r>
              <a:rPr lang="en-ID" dirty="0"/>
              <a:t> </a:t>
            </a:r>
            <a:r>
              <a:rPr lang="en-ID" dirty="0" err="1"/>
              <a:t>kemajuan</a:t>
            </a:r>
            <a:r>
              <a:rPr lang="en-ID" dirty="0"/>
              <a:t> </a:t>
            </a:r>
            <a:r>
              <a:rPr lang="en-ID" dirty="0" err="1"/>
              <a:t>pesat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perkembangan</a:t>
            </a:r>
            <a:r>
              <a:rPr lang="en-ID" dirty="0"/>
              <a:t> </a:t>
            </a:r>
            <a:r>
              <a:rPr lang="en-ID" dirty="0" err="1"/>
              <a:t>bahasa</a:t>
            </a:r>
            <a:r>
              <a:rPr lang="en-ID" dirty="0"/>
              <a:t> dan </a:t>
            </a:r>
            <a:r>
              <a:rPr lang="en-ID" dirty="0" err="1"/>
              <a:t>sosial</a:t>
            </a:r>
            <a:r>
              <a:rPr lang="en-ID" dirty="0"/>
              <a:t>. </a:t>
            </a:r>
          </a:p>
          <a:p>
            <a:pPr marL="0" indent="0">
              <a:buNone/>
            </a:pP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berbicara</a:t>
            </a:r>
            <a:r>
              <a:rPr lang="en-ID" dirty="0"/>
              <a:t>, </a:t>
            </a:r>
            <a:r>
              <a:rPr lang="en-ID" dirty="0" err="1"/>
              <a:t>percakapan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masih</a:t>
            </a:r>
            <a:r>
              <a:rPr lang="en-ID" dirty="0"/>
              <a:t> </a:t>
            </a:r>
            <a:r>
              <a:rPr lang="en-ID" dirty="0" err="1"/>
              <a:t>bersifat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arah</a:t>
            </a:r>
            <a:r>
              <a:rPr lang="en-ID" dirty="0"/>
              <a:t>. </a:t>
            </a:r>
            <a:r>
              <a:rPr lang="en-ID" dirty="0" err="1"/>
              <a:t>Keterampilan</a:t>
            </a:r>
            <a:r>
              <a:rPr lang="en-ID" dirty="0"/>
              <a:t> </a:t>
            </a:r>
            <a:r>
              <a:rPr lang="en-ID" dirty="0" err="1"/>
              <a:t>dasar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meniru</a:t>
            </a:r>
            <a:r>
              <a:rPr lang="en-ID" dirty="0"/>
              <a:t> kata, </a:t>
            </a:r>
            <a:r>
              <a:rPr lang="en-ID" dirty="0" err="1"/>
              <a:t>menunjuk</a:t>
            </a:r>
            <a:r>
              <a:rPr lang="en-ID" dirty="0"/>
              <a:t> </a:t>
            </a:r>
            <a:r>
              <a:rPr lang="en-ID" dirty="0" err="1"/>
              <a:t>benda</a:t>
            </a:r>
            <a:r>
              <a:rPr lang="en-ID" dirty="0"/>
              <a:t>, dan </a:t>
            </a:r>
            <a:r>
              <a:rPr lang="en-ID" dirty="0" err="1"/>
              <a:t>mengikuti</a:t>
            </a:r>
            <a:r>
              <a:rPr lang="en-ID" dirty="0"/>
              <a:t> </a:t>
            </a:r>
            <a:r>
              <a:rPr lang="en-ID" dirty="0" err="1"/>
              <a:t>perintah</a:t>
            </a:r>
            <a:r>
              <a:rPr lang="en-ID" dirty="0"/>
              <a:t> </a:t>
            </a:r>
            <a:r>
              <a:rPr lang="en-ID" dirty="0" err="1"/>
              <a:t>sederhana</a:t>
            </a:r>
            <a:r>
              <a:rPr lang="en-ID" dirty="0"/>
              <a:t>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mulai</a:t>
            </a:r>
            <a:r>
              <a:rPr lang="en-ID" dirty="0"/>
              <a:t> </a:t>
            </a:r>
            <a:r>
              <a:rPr lang="en-ID" dirty="0" err="1"/>
              <a:t>dikuasai</a:t>
            </a:r>
            <a:r>
              <a:rPr lang="en-ID" dirty="0"/>
              <a:t>. </a:t>
            </a:r>
          </a:p>
          <a:p>
            <a:pPr marL="0" indent="0">
              <a:buNone/>
            </a:pPr>
            <a:r>
              <a:rPr lang="en-ID" dirty="0" err="1"/>
              <a:t>Intervensi</a:t>
            </a:r>
            <a:r>
              <a:rPr lang="en-ID" dirty="0"/>
              <a:t> pada </a:t>
            </a:r>
            <a:r>
              <a:rPr lang="en-ID" dirty="0" err="1"/>
              <a:t>tahap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bertujuan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memperluas</a:t>
            </a:r>
            <a:r>
              <a:rPr lang="en-ID" dirty="0"/>
              <a:t> </a:t>
            </a:r>
            <a:r>
              <a:rPr lang="en-ID" dirty="0" err="1"/>
              <a:t>kosakata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, </a:t>
            </a:r>
            <a:r>
              <a:rPr lang="en-ID" dirty="0" err="1"/>
              <a:t>melatih</a:t>
            </a:r>
            <a:r>
              <a:rPr lang="en-ID" dirty="0"/>
              <a:t> </a:t>
            </a:r>
            <a:r>
              <a:rPr lang="en-ID" dirty="0" err="1"/>
              <a:t>mereka</a:t>
            </a:r>
            <a:r>
              <a:rPr lang="en-ID" dirty="0"/>
              <a:t> </a:t>
            </a:r>
            <a:r>
              <a:rPr lang="en-ID" dirty="0" err="1"/>
              <a:t>membentuk</a:t>
            </a:r>
            <a:r>
              <a:rPr lang="en-ID" dirty="0"/>
              <a:t> </a:t>
            </a:r>
            <a:r>
              <a:rPr lang="en-ID" dirty="0" err="1"/>
              <a:t>kalimat</a:t>
            </a:r>
            <a:r>
              <a:rPr lang="en-ID" dirty="0"/>
              <a:t> yang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kompleks</a:t>
            </a:r>
            <a:r>
              <a:rPr lang="en-ID" dirty="0"/>
              <a:t>, dan </a:t>
            </a:r>
            <a:r>
              <a:rPr lang="en-ID" dirty="0" err="1"/>
              <a:t>memahami</a:t>
            </a:r>
            <a:r>
              <a:rPr lang="en-ID" dirty="0"/>
              <a:t> </a:t>
            </a:r>
            <a:r>
              <a:rPr lang="en-ID" dirty="0" err="1"/>
              <a:t>konsep</a:t>
            </a:r>
            <a:r>
              <a:rPr lang="en-ID" dirty="0"/>
              <a:t> </a:t>
            </a:r>
            <a:r>
              <a:rPr lang="en-ID" dirty="0" err="1"/>
              <a:t>pertanyaan</a:t>
            </a:r>
            <a:r>
              <a:rPr lang="en-ID" dirty="0"/>
              <a:t>. </a:t>
            </a:r>
            <a:r>
              <a:rPr lang="en-ID" dirty="0" err="1"/>
              <a:t>Selain</a:t>
            </a:r>
            <a:r>
              <a:rPr lang="en-ID" dirty="0"/>
              <a:t> </a:t>
            </a:r>
            <a:r>
              <a:rPr lang="en-ID" dirty="0" err="1"/>
              <a:t>itu</a:t>
            </a:r>
            <a:r>
              <a:rPr lang="en-ID" dirty="0"/>
              <a:t>, </a:t>
            </a:r>
            <a:r>
              <a:rPr lang="en-ID" dirty="0" err="1"/>
              <a:t>keterampilan</a:t>
            </a:r>
            <a:r>
              <a:rPr lang="en-ID" dirty="0"/>
              <a:t> </a:t>
            </a:r>
            <a:r>
              <a:rPr lang="en-ID" dirty="0" err="1"/>
              <a:t>sosial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bermain</a:t>
            </a:r>
            <a:r>
              <a:rPr lang="en-ID" dirty="0"/>
              <a:t> </a:t>
            </a:r>
            <a:r>
              <a:rPr lang="en-ID" dirty="0" err="1"/>
              <a:t>bersama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lain dan </a:t>
            </a:r>
            <a:r>
              <a:rPr lang="en-ID" dirty="0" err="1"/>
              <a:t>mengikuti</a:t>
            </a:r>
            <a:r>
              <a:rPr lang="en-ID" dirty="0"/>
              <a:t> </a:t>
            </a:r>
            <a:r>
              <a:rPr lang="en-ID" dirty="0" err="1"/>
              <a:t>kegiatan</a:t>
            </a:r>
            <a:r>
              <a:rPr lang="en-ID" dirty="0"/>
              <a:t> </a:t>
            </a:r>
            <a:r>
              <a:rPr lang="en-ID" dirty="0" err="1"/>
              <a:t>kelompok</a:t>
            </a:r>
            <a:r>
              <a:rPr lang="en-ID" dirty="0"/>
              <a:t> juga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fokus</a:t>
            </a:r>
            <a:r>
              <a:rPr lang="en-ID" dirty="0"/>
              <a:t> </a:t>
            </a:r>
            <a:r>
              <a:rPr lang="en-ID" dirty="0" err="1"/>
              <a:t>utama</a:t>
            </a:r>
            <a:r>
              <a:rPr lang="en-ID" dirty="0"/>
              <a:t>. </a:t>
            </a:r>
            <a:r>
              <a:rPr lang="en-ID" dirty="0" err="1"/>
              <a:t>Lingkungan</a:t>
            </a:r>
            <a:r>
              <a:rPr lang="en-ID" dirty="0"/>
              <a:t> </a:t>
            </a:r>
            <a:r>
              <a:rPr lang="en-ID" dirty="0" err="1"/>
              <a:t>belajar</a:t>
            </a:r>
            <a:r>
              <a:rPr lang="en-ID" dirty="0"/>
              <a:t> pun </a:t>
            </a:r>
            <a:r>
              <a:rPr lang="en-ID" dirty="0" err="1"/>
              <a:t>diperkaya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aktivitas</a:t>
            </a:r>
            <a:r>
              <a:rPr lang="en-ID" dirty="0"/>
              <a:t> yang </a:t>
            </a:r>
            <a:r>
              <a:rPr lang="en-ID" dirty="0" err="1"/>
              <a:t>dilakukan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setting, </a:t>
            </a:r>
            <a:r>
              <a:rPr lang="en-ID" dirty="0" err="1"/>
              <a:t>termasuk</a:t>
            </a:r>
            <a:r>
              <a:rPr lang="en-ID" dirty="0"/>
              <a:t> di </a:t>
            </a:r>
            <a:r>
              <a:rPr lang="en-ID" dirty="0" err="1"/>
              <a:t>lingkungan</a:t>
            </a:r>
            <a:r>
              <a:rPr lang="en-ID" dirty="0"/>
              <a:t> </a:t>
            </a:r>
            <a:r>
              <a:rPr lang="en-ID" dirty="0" err="1"/>
              <a:t>alami</a:t>
            </a:r>
            <a:r>
              <a:rPr lang="en-ID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D9B790-811D-3E92-3E17-26F33E00DF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992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CA0BF-DDB8-60A0-8403-6F98EAEAA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66930" y="3085663"/>
            <a:ext cx="5510927" cy="1371600"/>
          </a:xfrm>
        </p:spPr>
        <p:txBody>
          <a:bodyPr/>
          <a:lstStyle/>
          <a:p>
            <a:r>
              <a:rPr lang="en-US" dirty="0"/>
              <a:t>VBMAPP CHART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ED722EB-FF99-006E-6A35-3F3BE3501F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7849" y="231181"/>
            <a:ext cx="5037469" cy="67453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104C80-3169-B764-6927-BB59CF4DF7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034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88CEA-1226-7AC9-74A5-D8EDA2882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Kristen ITC" panose="03050502040202030202" pitchFamily="66" charset="0"/>
              </a:rPr>
              <a:t>PENTING !</a:t>
            </a:r>
            <a:endParaRPr lang="en-ID" dirty="0">
              <a:latin typeface="Kristen ITC" panose="03050502040202030202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42CFE-F008-8295-CB64-1DD590FC891C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2"/>
          </a:solidFill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>
                <a:latin typeface="Kristen ITC" panose="03050502040202030202" pitchFamily="66" charset="0"/>
              </a:rPr>
              <a:t>ASESOR  VBMAPP  HARUS MEMILIKI PENGETAHUAN DASAR MENGENAI </a:t>
            </a:r>
          </a:p>
          <a:p>
            <a:pPr marL="0" indent="0" algn="ctr">
              <a:buNone/>
            </a:pPr>
            <a:r>
              <a:rPr lang="en-US" sz="4000" dirty="0">
                <a:latin typeface="Kristen ITC" panose="03050502040202030202" pitchFamily="66" charset="0"/>
              </a:rPr>
              <a:t>PRINSIP  ANALISA PERILAKU DAN VERBAL BEHAVIOR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4214D6-CCCF-C891-7EE2-6D848DFC2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72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14898-3488-B3E4-82C5-16861AE01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Pembuatan</a:t>
            </a:r>
            <a:r>
              <a:rPr lang="en-US" dirty="0"/>
              <a:t> program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3B8AF-139C-68D2-2067-9AD09488A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D" dirty="0" err="1"/>
              <a:t>Bagaimana</a:t>
            </a:r>
            <a:r>
              <a:rPr lang="en-ID" dirty="0"/>
              <a:t> </a:t>
            </a:r>
            <a:r>
              <a:rPr lang="en-ID" dirty="0" err="1"/>
              <a:t>mengintepretasikan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tes</a:t>
            </a:r>
            <a:r>
              <a:rPr lang="en-ID" dirty="0"/>
              <a:t> Milestone?</a:t>
            </a:r>
          </a:p>
          <a:p>
            <a:r>
              <a:rPr lang="en-ID" dirty="0"/>
              <a:t>Hasil </a:t>
            </a:r>
            <a:r>
              <a:rPr lang="en-ID" dirty="0" err="1"/>
              <a:t>tes</a:t>
            </a:r>
            <a:r>
              <a:rPr lang="en-ID" dirty="0"/>
              <a:t> </a:t>
            </a:r>
            <a:r>
              <a:rPr lang="en-ID" dirty="0" err="1"/>
              <a:t>akan</a:t>
            </a:r>
            <a:r>
              <a:rPr lang="en-ID" dirty="0"/>
              <a:t> </a:t>
            </a:r>
            <a:r>
              <a:rPr lang="en-ID" dirty="0" err="1"/>
              <a:t>mengidentikasi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umum</a:t>
            </a:r>
            <a:r>
              <a:rPr lang="en-ID" dirty="0"/>
              <a:t> level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. </a:t>
            </a:r>
            <a:r>
              <a:rPr lang="en-ID" dirty="0" err="1"/>
              <a:t>Beberapa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kekuatan</a:t>
            </a:r>
            <a:r>
              <a:rPr lang="en-ID" dirty="0"/>
              <a:t> dan </a:t>
            </a:r>
            <a:r>
              <a:rPr lang="en-ID" dirty="0" err="1"/>
              <a:t>kelemahan</a:t>
            </a:r>
            <a:r>
              <a:rPr lang="en-ID" dirty="0"/>
              <a:t> </a:t>
            </a:r>
            <a:r>
              <a:rPr lang="en-ID" dirty="0" err="1"/>
              <a:t>spesifik</a:t>
            </a:r>
            <a:r>
              <a:rPr lang="en-ID" dirty="0"/>
              <a:t> dan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variasi</a:t>
            </a:r>
            <a:r>
              <a:rPr lang="en-ID" dirty="0"/>
              <a:t> </a:t>
            </a:r>
            <a:r>
              <a:rPr lang="en-ID" dirty="0" err="1"/>
              <a:t>skor</a:t>
            </a:r>
            <a:r>
              <a:rPr lang="en-ID" dirty="0"/>
              <a:t> di </a:t>
            </a:r>
            <a:r>
              <a:rPr lang="en-ID" dirty="0" err="1"/>
              <a:t>berbagai</a:t>
            </a:r>
            <a:r>
              <a:rPr lang="en-ID" dirty="0"/>
              <a:t> level. </a:t>
            </a:r>
            <a:r>
              <a:rPr lang="en-ID" dirty="0" err="1"/>
              <a:t>Namun</a:t>
            </a:r>
            <a:r>
              <a:rPr lang="en-ID" dirty="0"/>
              <a:t> </a:t>
            </a:r>
            <a:r>
              <a:rPr lang="en-ID" dirty="0" err="1"/>
              <a:t>demikian</a:t>
            </a:r>
            <a:r>
              <a:rPr lang="en-ID" dirty="0"/>
              <a:t>, </a:t>
            </a:r>
            <a:r>
              <a:rPr lang="en-ID" dirty="0" err="1"/>
              <a:t>kita</a:t>
            </a:r>
            <a:r>
              <a:rPr lang="en-ID" dirty="0"/>
              <a:t> </a:t>
            </a:r>
            <a:r>
              <a:rPr lang="en-ID" dirty="0" err="1"/>
              <a:t>masih</a:t>
            </a:r>
            <a:r>
              <a:rPr lang="en-ID" dirty="0"/>
              <a:t>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menentukan</a:t>
            </a:r>
            <a:r>
              <a:rPr lang="en-ID" dirty="0"/>
              <a:t> </a:t>
            </a:r>
            <a:r>
              <a:rPr lang="en-ID" dirty="0" err="1"/>
              <a:t>apakah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berada</a:t>
            </a:r>
            <a:r>
              <a:rPr lang="en-ID" dirty="0"/>
              <a:t> di level 1, 2, </a:t>
            </a:r>
            <a:r>
              <a:rPr lang="en-ID" dirty="0" err="1"/>
              <a:t>atau</a:t>
            </a:r>
            <a:r>
              <a:rPr lang="en-ID" dirty="0"/>
              <a:t> 3. </a:t>
            </a:r>
          </a:p>
          <a:p>
            <a:r>
              <a:rPr lang="en-ID" dirty="0" err="1"/>
              <a:t>Lakukan</a:t>
            </a:r>
            <a:r>
              <a:rPr lang="en-ID" dirty="0"/>
              <a:t> </a:t>
            </a:r>
            <a:r>
              <a:rPr lang="en-ID" dirty="0" err="1"/>
              <a:t>analisa</a:t>
            </a:r>
            <a:r>
              <a:rPr lang="en-ID" dirty="0"/>
              <a:t>, </a:t>
            </a:r>
            <a:r>
              <a:rPr lang="en-ID" dirty="0" err="1"/>
              <a:t>lihat</a:t>
            </a:r>
            <a:r>
              <a:rPr lang="en-ID" dirty="0"/>
              <a:t> </a:t>
            </a:r>
            <a:r>
              <a:rPr lang="en-ID" dirty="0" err="1"/>
              <a:t>kekuatan</a:t>
            </a:r>
            <a:r>
              <a:rPr lang="en-ID" dirty="0"/>
              <a:t> dan </a:t>
            </a:r>
            <a:r>
              <a:rPr lang="en-ID" dirty="0" err="1"/>
              <a:t>kelemahan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. Lalu </a:t>
            </a:r>
            <a:r>
              <a:rPr lang="en-ID" dirty="0" err="1"/>
              <a:t>tentukan</a:t>
            </a:r>
            <a:r>
              <a:rPr lang="en-ID" dirty="0"/>
              <a:t> </a:t>
            </a:r>
            <a:r>
              <a:rPr lang="en-ID" dirty="0" err="1"/>
              <a:t>apakah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kekuatan</a:t>
            </a:r>
            <a:r>
              <a:rPr lang="en-ID" dirty="0"/>
              <a:t> di salah </a:t>
            </a:r>
            <a:r>
              <a:rPr lang="en-ID" dirty="0" err="1"/>
              <a:t>satu</a:t>
            </a:r>
            <a:r>
              <a:rPr lang="en-ID" dirty="0"/>
              <a:t> area yang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dijadikan</a:t>
            </a:r>
            <a:r>
              <a:rPr lang="en-ID" dirty="0"/>
              <a:t> </a:t>
            </a:r>
            <a:r>
              <a:rPr lang="en-ID" dirty="0" err="1"/>
              <a:t>cara</a:t>
            </a:r>
            <a:r>
              <a:rPr lang="en-ID" dirty="0"/>
              <a:t> </a:t>
            </a:r>
            <a:r>
              <a:rPr lang="en-ID" dirty="0" err="1"/>
              <a:t>belajar</a:t>
            </a:r>
            <a:r>
              <a:rPr lang="en-ID" dirty="0"/>
              <a:t>. </a:t>
            </a:r>
            <a:r>
              <a:rPr lang="en-ID" dirty="0" err="1"/>
              <a:t>Misal</a:t>
            </a:r>
            <a:r>
              <a:rPr lang="en-ID" dirty="0"/>
              <a:t> :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bahasa</a:t>
            </a:r>
            <a:r>
              <a:rPr lang="en-ID" dirty="0"/>
              <a:t> </a:t>
            </a:r>
            <a:r>
              <a:rPr lang="en-ID" dirty="0" err="1"/>
              <a:t>rendah</a:t>
            </a:r>
            <a:r>
              <a:rPr lang="en-ID" dirty="0"/>
              <a:t>,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imitasi</a:t>
            </a:r>
            <a:r>
              <a:rPr lang="en-ID" dirty="0"/>
              <a:t> motor yang </a:t>
            </a:r>
            <a:r>
              <a:rPr lang="en-ID" dirty="0" err="1"/>
              <a:t>tinggi</a:t>
            </a:r>
            <a:r>
              <a:rPr lang="en-ID" dirty="0"/>
              <a:t> </a:t>
            </a:r>
            <a:r>
              <a:rPr lang="en-ID" dirty="0" err="1"/>
              <a:t>namun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echoic sangat </a:t>
            </a:r>
            <a:r>
              <a:rPr lang="en-ID" dirty="0" err="1"/>
              <a:t>rendah</a:t>
            </a:r>
            <a:r>
              <a:rPr lang="en-ID" dirty="0"/>
              <a:t>. Program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dibuat</a:t>
            </a:r>
            <a:r>
              <a:rPr lang="en-ID" dirty="0"/>
              <a:t> : program </a:t>
            </a:r>
            <a:r>
              <a:rPr lang="en-ID" dirty="0" err="1"/>
              <a:t>bahasa</a:t>
            </a:r>
            <a:r>
              <a:rPr lang="en-ID" dirty="0"/>
              <a:t> </a:t>
            </a:r>
            <a:r>
              <a:rPr lang="en-ID" dirty="0" err="1"/>
              <a:t>isyarat</a:t>
            </a:r>
            <a:r>
              <a:rPr lang="en-ID" dirty="0"/>
              <a:t> </a:t>
            </a:r>
            <a:r>
              <a:rPr lang="en-ID" dirty="0" err="1"/>
              <a:t>bisa</a:t>
            </a:r>
            <a:r>
              <a:rPr lang="en-ID" dirty="0"/>
              <a:t> </a:t>
            </a:r>
            <a:r>
              <a:rPr lang="en-ID" dirty="0" err="1"/>
              <a:t>diberikan</a:t>
            </a:r>
            <a:r>
              <a:rPr lang="en-ID" dirty="0"/>
              <a:t>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awal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mengajarkan</a:t>
            </a:r>
            <a:r>
              <a:rPr lang="en-ID" dirty="0"/>
              <a:t> </a:t>
            </a:r>
            <a:r>
              <a:rPr lang="en-ID" dirty="0" err="1"/>
              <a:t>bahasa</a:t>
            </a:r>
            <a:r>
              <a:rPr lang="en-ID" dirty="0"/>
              <a:t> </a:t>
            </a:r>
          </a:p>
          <a:p>
            <a:r>
              <a:rPr lang="en-ID" dirty="0" err="1"/>
              <a:t>Perhatikan</a:t>
            </a:r>
            <a:r>
              <a:rPr lang="en-ID" dirty="0"/>
              <a:t> </a:t>
            </a:r>
            <a:r>
              <a:rPr lang="en-ID" dirty="0" err="1"/>
              <a:t>keseimbangan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skill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skill lain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setiap</a:t>
            </a:r>
            <a:r>
              <a:rPr lang="en-ID" dirty="0"/>
              <a:t> level. </a:t>
            </a:r>
            <a:r>
              <a:rPr lang="en-ID" dirty="0" err="1"/>
              <a:t>Misalnya</a:t>
            </a:r>
            <a:r>
              <a:rPr lang="en-ID" dirty="0"/>
              <a:t>,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usia</a:t>
            </a:r>
            <a:r>
              <a:rPr lang="en-ID" dirty="0"/>
              <a:t> 2 </a:t>
            </a:r>
            <a:r>
              <a:rPr lang="en-ID" dirty="0" err="1"/>
              <a:t>tahun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100 listener discrimination, </a:t>
            </a:r>
            <a:r>
              <a:rPr lang="en-ID" dirty="0" err="1"/>
              <a:t>namun</a:t>
            </a:r>
            <a:r>
              <a:rPr lang="en-ID" dirty="0"/>
              <a:t> </a:t>
            </a:r>
            <a:r>
              <a:rPr lang="en-ID" dirty="0" err="1"/>
              <a:t>hanya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sedikit</a:t>
            </a:r>
            <a:r>
              <a:rPr lang="en-ID" dirty="0"/>
              <a:t> tact, </a:t>
            </a:r>
            <a:r>
              <a:rPr lang="en-ID" dirty="0" err="1"/>
              <a:t>sehingga</a:t>
            </a:r>
            <a:r>
              <a:rPr lang="en-ID" dirty="0"/>
              <a:t> tact </a:t>
            </a:r>
            <a:r>
              <a:rPr lang="en-ID" dirty="0" err="1"/>
              <a:t>merupakan</a:t>
            </a:r>
            <a:r>
              <a:rPr lang="en-ID" dirty="0"/>
              <a:t> </a:t>
            </a:r>
            <a:r>
              <a:rPr lang="en-ID" dirty="0" err="1"/>
              <a:t>prioritas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program yang </a:t>
            </a:r>
            <a:r>
              <a:rPr lang="en-ID" dirty="0" err="1"/>
              <a:t>dibuat</a:t>
            </a:r>
            <a:endParaRPr lang="en-ID" dirty="0"/>
          </a:p>
          <a:p>
            <a:pPr mar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17743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69D44-DA26-B942-C331-C668437BB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43200"/>
            <a:ext cx="10058400" cy="1371600"/>
          </a:xfrm>
        </p:spPr>
        <p:txBody>
          <a:bodyPr/>
          <a:lstStyle/>
          <a:p>
            <a:pPr algn="ctr"/>
            <a:r>
              <a:rPr lang="en-US" dirty="0"/>
              <a:t>QUESTION ?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5026D4-51B0-2D38-3B4A-19677A29CE3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02772" y="2666999"/>
            <a:ext cx="3690257" cy="36902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9CC648-15EA-81C0-5564-B5E461F190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737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4914453-0CFD-9EAC-88C9-1EE21ABE5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5371" y="498021"/>
            <a:ext cx="10421257" cy="586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750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5FB7A4-86E8-6F3C-73A6-A2D5C32A6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687" y="1357993"/>
            <a:ext cx="3652577" cy="41420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DBC15E-34E5-3420-E41D-CADBDAD65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VBMAPP</a:t>
            </a:r>
            <a:endParaRPr lang="en-ID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521BEA-A246-A54F-EE3E-E192A1703D72}"/>
              </a:ext>
            </a:extLst>
          </p:cNvPr>
          <p:cNvSpPr txBox="1">
            <a:spLocks/>
          </p:cNvSpPr>
          <p:nvPr/>
        </p:nvSpPr>
        <p:spPr>
          <a:xfrm>
            <a:off x="826558" y="1954657"/>
            <a:ext cx="717912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Garamond" pitchFamily="18" charset="0"/>
              <a:buNone/>
            </a:pPr>
            <a:r>
              <a:rPr lang="en-ID" dirty="0"/>
              <a:t>Alat assessment yang </a:t>
            </a:r>
            <a:r>
              <a:rPr lang="en-ID" dirty="0" err="1"/>
              <a:t>dikembangkan</a:t>
            </a:r>
            <a:r>
              <a:rPr lang="en-ID" dirty="0"/>
              <a:t> oleh Mark. L. Sundberg, Ph.D., BCBA-D, yang </a:t>
            </a:r>
            <a:r>
              <a:rPr lang="en-ID" dirty="0" err="1"/>
              <a:t>secara</a:t>
            </a:r>
            <a:r>
              <a:rPr lang="en-ID" dirty="0"/>
              <a:t> </a:t>
            </a:r>
            <a:r>
              <a:rPr lang="en-ID" dirty="0" err="1"/>
              <a:t>komprehensif</a:t>
            </a:r>
            <a:r>
              <a:rPr lang="en-ID" dirty="0"/>
              <a:t> meng-assess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berbahasa</a:t>
            </a:r>
            <a:r>
              <a:rPr lang="en-ID" dirty="0"/>
              <a:t> dan </a:t>
            </a:r>
            <a:r>
              <a:rPr lang="en-ID" dirty="0" err="1"/>
              <a:t>sosialisasi</a:t>
            </a:r>
            <a:r>
              <a:rPr lang="en-ID" dirty="0"/>
              <a:t> pada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autis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terlambat</a:t>
            </a:r>
            <a:r>
              <a:rPr lang="en-ID" dirty="0"/>
              <a:t> </a:t>
            </a:r>
            <a:r>
              <a:rPr lang="en-ID" dirty="0" err="1"/>
              <a:t>perkembangan</a:t>
            </a:r>
            <a:r>
              <a:rPr lang="en-ID" dirty="0"/>
              <a:t> </a:t>
            </a:r>
            <a:r>
              <a:rPr lang="en-ID" dirty="0" err="1"/>
              <a:t>bahasanya</a:t>
            </a:r>
            <a:r>
              <a:rPr lang="en-ID" dirty="0"/>
              <a:t>,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prinsip</a:t>
            </a:r>
            <a:r>
              <a:rPr lang="en-ID" dirty="0"/>
              <a:t> ABA dan Skinner’s verbal </a:t>
            </a:r>
            <a:r>
              <a:rPr lang="en-ID" dirty="0" err="1"/>
              <a:t>behavior</a:t>
            </a:r>
            <a:r>
              <a:rPr lang="en-ID" dirty="0"/>
              <a:t>. </a:t>
            </a:r>
          </a:p>
          <a:p>
            <a:pPr marL="0" indent="0">
              <a:buFont typeface="Garamond" pitchFamily="18" charset="0"/>
              <a:buNone/>
            </a:pPr>
            <a:r>
              <a:rPr lang="en-ID" dirty="0"/>
              <a:t>Hasil assessment </a:t>
            </a:r>
            <a:r>
              <a:rPr lang="en-ID" dirty="0" err="1"/>
              <a:t>dari</a:t>
            </a:r>
            <a:r>
              <a:rPr lang="en-ID" dirty="0"/>
              <a:t> VB-MAPP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menentukan</a:t>
            </a:r>
            <a:r>
              <a:rPr lang="en-ID" dirty="0"/>
              <a:t> level </a:t>
            </a:r>
            <a:r>
              <a:rPr lang="en-ID" dirty="0" err="1"/>
              <a:t>instruksi</a:t>
            </a:r>
            <a:r>
              <a:rPr lang="en-ID" dirty="0"/>
              <a:t> yang </a:t>
            </a:r>
            <a:r>
              <a:rPr lang="en-ID" dirty="0" err="1"/>
              <a:t>tepat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sang </a:t>
            </a:r>
            <a:r>
              <a:rPr lang="en-ID" dirty="0" err="1"/>
              <a:t>anak</a:t>
            </a:r>
            <a:r>
              <a:rPr lang="en-ID" dirty="0"/>
              <a:t> dan juga </a:t>
            </a:r>
            <a:r>
              <a:rPr lang="en-ID" dirty="0" err="1"/>
              <a:t>membantu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merencanakan</a:t>
            </a:r>
            <a:r>
              <a:rPr lang="en-ID" dirty="0"/>
              <a:t> program yang </a:t>
            </a:r>
            <a:r>
              <a:rPr lang="en-ID" dirty="0" err="1"/>
              <a:t>tepat</a:t>
            </a:r>
            <a:r>
              <a:rPr lang="en-ID" dirty="0"/>
              <a:t>. </a:t>
            </a:r>
          </a:p>
          <a:p>
            <a:pPr marL="0" indent="0">
              <a:buFont typeface="Garamond" pitchFamily="18" charset="0"/>
              <a:buNone/>
            </a:pPr>
            <a:r>
              <a:rPr lang="en-ID" dirty="0" err="1"/>
              <a:t>Terbagi</a:t>
            </a:r>
            <a:r>
              <a:rPr lang="en-ID" dirty="0"/>
              <a:t> </a:t>
            </a:r>
            <a:r>
              <a:rPr lang="en-ID" dirty="0" err="1"/>
              <a:t>menjadi</a:t>
            </a:r>
            <a:r>
              <a:rPr lang="en-ID" dirty="0"/>
              <a:t> 3 </a:t>
            </a:r>
            <a:r>
              <a:rPr lang="en-ID" dirty="0" err="1"/>
              <a:t>tingkat</a:t>
            </a:r>
            <a:r>
              <a:rPr lang="en-ID" dirty="0"/>
              <a:t> </a:t>
            </a:r>
            <a:r>
              <a:rPr lang="en-ID" dirty="0" err="1"/>
              <a:t>perkembangan</a:t>
            </a:r>
            <a:endParaRPr lang="en-ID" dirty="0"/>
          </a:p>
          <a:p>
            <a:pPr marL="0" indent="0">
              <a:buFont typeface="Garamond" pitchFamily="18" charset="0"/>
              <a:buNone/>
            </a:pPr>
            <a:r>
              <a:rPr lang="en-ID" dirty="0"/>
              <a:t>VB-MAPP </a:t>
            </a:r>
            <a:r>
              <a:rPr lang="en-ID" dirty="0" err="1"/>
              <a:t>disusun</a:t>
            </a:r>
            <a:r>
              <a:rPr lang="en-ID" dirty="0"/>
              <a:t>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perkembangan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typical, yang </a:t>
            </a:r>
            <a:r>
              <a:rPr lang="en-ID" dirty="0" err="1"/>
              <a:t>dicoba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75 </a:t>
            </a:r>
            <a:r>
              <a:rPr lang="en-ID" dirty="0" err="1"/>
              <a:t>anak</a:t>
            </a:r>
            <a:r>
              <a:rPr lang="en-ID" dirty="0"/>
              <a:t> typical dan 200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autis</a:t>
            </a:r>
            <a:r>
              <a:rPr lang="en-ID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2E296F-CB15-1DD6-8889-1D79630BB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40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27AE8-1017-0229-9F62-893F6606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level </a:t>
            </a:r>
            <a:r>
              <a:rPr lang="en-US" dirty="0" err="1"/>
              <a:t>perkembangan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42990-3B74-421A-E758-394A9D18F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53" y="2026728"/>
            <a:ext cx="8142514" cy="3931920"/>
          </a:xfrm>
        </p:spPr>
        <p:txBody>
          <a:bodyPr/>
          <a:lstStyle/>
          <a:p>
            <a:r>
              <a:rPr lang="en-ID" b="1" dirty="0" err="1"/>
              <a:t>Penilaian</a:t>
            </a:r>
            <a:r>
              <a:rPr lang="en-ID" b="1" dirty="0"/>
              <a:t> level 1 (0-18)  </a:t>
            </a:r>
            <a:r>
              <a:rPr lang="en-ID" dirty="0" err="1"/>
              <a:t>meliputi</a:t>
            </a:r>
            <a:r>
              <a:rPr lang="en-ID" dirty="0"/>
              <a:t> </a:t>
            </a:r>
            <a:r>
              <a:rPr lang="en-ID" dirty="0" err="1"/>
              <a:t>evaluasi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mand</a:t>
            </a:r>
            <a:r>
              <a:rPr lang="en-ID" dirty="0"/>
              <a:t> </a:t>
            </a:r>
            <a:r>
              <a:rPr lang="en-ID" dirty="0" err="1"/>
              <a:t>awal</a:t>
            </a:r>
            <a:r>
              <a:rPr lang="en-ID" dirty="0"/>
              <a:t>, tact, </a:t>
            </a:r>
            <a:r>
              <a:rPr lang="en-ID" dirty="0" err="1"/>
              <a:t>merespon</a:t>
            </a:r>
            <a:r>
              <a:rPr lang="en-ID" dirty="0"/>
              <a:t> </a:t>
            </a:r>
            <a:r>
              <a:rPr lang="en-ID" dirty="0" err="1"/>
              <a:t>instruksi</a:t>
            </a:r>
            <a:r>
              <a:rPr lang="en-ID" dirty="0"/>
              <a:t>, visual perception/matching to sample, </a:t>
            </a:r>
            <a:r>
              <a:rPr lang="en-ID" dirty="0" err="1"/>
              <a:t>bermain</a:t>
            </a:r>
            <a:r>
              <a:rPr lang="en-ID" dirty="0"/>
              <a:t>,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sosial</a:t>
            </a:r>
            <a:r>
              <a:rPr lang="en-ID" dirty="0"/>
              <a:t>, </a:t>
            </a:r>
            <a:r>
              <a:rPr lang="en-ID" dirty="0" err="1"/>
              <a:t>imitasi</a:t>
            </a:r>
            <a:r>
              <a:rPr lang="en-ID" dirty="0"/>
              <a:t> </a:t>
            </a:r>
            <a:r>
              <a:rPr lang="en-ID" dirty="0" err="1"/>
              <a:t>motorik</a:t>
            </a:r>
            <a:r>
              <a:rPr lang="en-ID" dirty="0"/>
              <a:t>, dan </a:t>
            </a:r>
            <a:r>
              <a:rPr lang="en-ID" dirty="0" err="1"/>
              <a:t>keterampilan</a:t>
            </a:r>
            <a:r>
              <a:rPr lang="en-ID" dirty="0"/>
              <a:t> </a:t>
            </a:r>
            <a:r>
              <a:rPr lang="en-ID" dirty="0" err="1"/>
              <a:t>meniru</a:t>
            </a:r>
            <a:r>
              <a:rPr lang="en-ID" dirty="0"/>
              <a:t> kata, </a:t>
            </a:r>
            <a:r>
              <a:rPr lang="en-ID" dirty="0" err="1"/>
              <a:t>serta</a:t>
            </a:r>
            <a:r>
              <a:rPr lang="en-ID" dirty="0"/>
              <a:t> </a:t>
            </a:r>
            <a:r>
              <a:rPr lang="en-ID" dirty="0" err="1"/>
              <a:t>perilaku</a:t>
            </a:r>
            <a:r>
              <a:rPr lang="en-ID" dirty="0"/>
              <a:t> </a:t>
            </a:r>
            <a:r>
              <a:rPr lang="en-ID" dirty="0" err="1"/>
              <a:t>vokal</a:t>
            </a:r>
            <a:r>
              <a:rPr lang="en-ID" dirty="0"/>
              <a:t> </a:t>
            </a:r>
            <a:r>
              <a:rPr lang="en-ID" dirty="0" err="1"/>
              <a:t>spontan</a:t>
            </a:r>
            <a:r>
              <a:rPr lang="en-ID" dirty="0"/>
              <a:t>. </a:t>
            </a:r>
          </a:p>
          <a:p>
            <a:r>
              <a:rPr lang="en-ID" b="1" dirty="0" err="1"/>
              <a:t>Penilaian</a:t>
            </a:r>
            <a:r>
              <a:rPr lang="en-ID" b="1" dirty="0"/>
              <a:t> level 2 (18-30) </a:t>
            </a:r>
            <a:r>
              <a:rPr lang="en-ID" dirty="0" err="1"/>
              <a:t>meliputi</a:t>
            </a:r>
            <a:r>
              <a:rPr lang="en-ID" dirty="0"/>
              <a:t> </a:t>
            </a:r>
            <a:r>
              <a:rPr lang="en-ID" dirty="0" err="1"/>
              <a:t>evaluasi</a:t>
            </a:r>
            <a:r>
              <a:rPr lang="en-ID" dirty="0"/>
              <a:t> </a:t>
            </a:r>
            <a:r>
              <a:rPr lang="en-ID" dirty="0" err="1"/>
              <a:t>mand</a:t>
            </a:r>
            <a:r>
              <a:rPr lang="en-ID" dirty="0"/>
              <a:t>, tact, </a:t>
            </a:r>
            <a:r>
              <a:rPr lang="en-ID" dirty="0" err="1"/>
              <a:t>merespon</a:t>
            </a:r>
            <a:r>
              <a:rPr lang="en-ID" dirty="0"/>
              <a:t> </a:t>
            </a:r>
            <a:r>
              <a:rPr lang="en-ID" dirty="0" err="1"/>
              <a:t>instruksi</a:t>
            </a:r>
            <a:r>
              <a:rPr lang="en-ID" dirty="0"/>
              <a:t>, visual perception/matching to sample, </a:t>
            </a:r>
            <a:r>
              <a:rPr lang="en-ID" dirty="0" err="1"/>
              <a:t>bermain</a:t>
            </a:r>
            <a:r>
              <a:rPr lang="en-ID" dirty="0"/>
              <a:t>,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sosial</a:t>
            </a:r>
            <a:r>
              <a:rPr lang="en-ID" dirty="0"/>
              <a:t>, </a:t>
            </a:r>
            <a:r>
              <a:rPr lang="en-ID" dirty="0" err="1"/>
              <a:t>imitasi</a:t>
            </a:r>
            <a:r>
              <a:rPr lang="en-ID" dirty="0"/>
              <a:t> </a:t>
            </a:r>
            <a:r>
              <a:rPr lang="en-ID" dirty="0" err="1"/>
              <a:t>motorik</a:t>
            </a:r>
            <a:r>
              <a:rPr lang="en-ID" dirty="0"/>
              <a:t>, dan </a:t>
            </a:r>
            <a:r>
              <a:rPr lang="en-ID" dirty="0" err="1"/>
              <a:t>keterampilan</a:t>
            </a:r>
            <a:r>
              <a:rPr lang="en-ID" dirty="0"/>
              <a:t> </a:t>
            </a:r>
            <a:r>
              <a:rPr lang="en-ID" dirty="0" err="1"/>
              <a:t>meniru</a:t>
            </a:r>
            <a:r>
              <a:rPr lang="en-ID" dirty="0"/>
              <a:t> kata, </a:t>
            </a:r>
            <a:r>
              <a:rPr lang="en-ID" dirty="0" err="1"/>
              <a:t>serta</a:t>
            </a:r>
            <a:r>
              <a:rPr lang="en-ID" dirty="0"/>
              <a:t> </a:t>
            </a:r>
            <a:r>
              <a:rPr lang="en-ID" dirty="0" err="1"/>
              <a:t>evaluasi</a:t>
            </a:r>
            <a:r>
              <a:rPr lang="en-ID" dirty="0"/>
              <a:t> </a:t>
            </a:r>
            <a:r>
              <a:rPr lang="en-ID" dirty="0" err="1"/>
              <a:t>respons</a:t>
            </a:r>
            <a:r>
              <a:rPr lang="en-ID" dirty="0"/>
              <a:t> </a:t>
            </a:r>
            <a:r>
              <a:rPr lang="en-ID" dirty="0" err="1"/>
              <a:t>berdasarkan</a:t>
            </a:r>
            <a:r>
              <a:rPr lang="en-ID" dirty="0"/>
              <a:t> </a:t>
            </a:r>
            <a:r>
              <a:rPr lang="en-ID" dirty="0" err="1"/>
              <a:t>fungsi</a:t>
            </a:r>
            <a:r>
              <a:rPr lang="en-ID" dirty="0"/>
              <a:t>, </a:t>
            </a:r>
            <a:r>
              <a:rPr lang="en-ID" dirty="0" err="1"/>
              <a:t>fitur</a:t>
            </a:r>
            <a:r>
              <a:rPr lang="en-ID" dirty="0"/>
              <a:t>, dan </a:t>
            </a:r>
            <a:r>
              <a:rPr lang="en-ID" dirty="0" err="1"/>
              <a:t>kelas</a:t>
            </a:r>
            <a:r>
              <a:rPr lang="en-ID" dirty="0"/>
              <a:t>, intraverbal, </a:t>
            </a:r>
            <a:r>
              <a:rPr lang="en-ID" dirty="0" err="1"/>
              <a:t>rutinitas</a:t>
            </a:r>
            <a:r>
              <a:rPr lang="en-ID" dirty="0"/>
              <a:t> </a:t>
            </a:r>
            <a:r>
              <a:rPr lang="en-ID" dirty="0" err="1"/>
              <a:t>kelas</a:t>
            </a:r>
            <a:r>
              <a:rPr lang="en-ID" dirty="0"/>
              <a:t>/</a:t>
            </a:r>
            <a:r>
              <a:rPr lang="en-ID" dirty="0" err="1"/>
              <a:t>kelompok</a:t>
            </a:r>
            <a:r>
              <a:rPr lang="en-ID" dirty="0"/>
              <a:t>, dan </a:t>
            </a:r>
            <a:r>
              <a:rPr lang="en-ID" dirty="0" err="1"/>
              <a:t>keterampilan</a:t>
            </a:r>
            <a:r>
              <a:rPr lang="en-ID" dirty="0"/>
              <a:t> </a:t>
            </a:r>
            <a:r>
              <a:rPr lang="en-ID" dirty="0" err="1"/>
              <a:t>linguistik</a:t>
            </a:r>
            <a:r>
              <a:rPr lang="en-ID" dirty="0"/>
              <a:t> (</a:t>
            </a:r>
            <a:r>
              <a:rPr lang="en-ID" dirty="0" err="1"/>
              <a:t>lihat</a:t>
            </a:r>
            <a:r>
              <a:rPr lang="en-ID" dirty="0"/>
              <a:t> Sundberg 2008). </a:t>
            </a:r>
          </a:p>
          <a:p>
            <a:r>
              <a:rPr lang="en-ID" b="1" dirty="0"/>
              <a:t>Level 3 (30-48) </a:t>
            </a:r>
            <a:r>
              <a:rPr lang="en-ID" dirty="0" err="1"/>
              <a:t>memperluas</a:t>
            </a:r>
            <a:r>
              <a:rPr lang="en-ID" dirty="0"/>
              <a:t> </a:t>
            </a:r>
            <a:r>
              <a:rPr lang="en-ID" dirty="0" err="1"/>
              <a:t>keterampilan</a:t>
            </a:r>
            <a:r>
              <a:rPr lang="en-ID" dirty="0"/>
              <a:t> yang </a:t>
            </a:r>
            <a:r>
              <a:rPr lang="en-ID" dirty="0" err="1"/>
              <a:t>ditargetkan</a:t>
            </a:r>
            <a:r>
              <a:rPr lang="en-ID" dirty="0"/>
              <a:t> di level 2 dan </a:t>
            </a:r>
            <a:r>
              <a:rPr lang="en-ID" dirty="0" err="1"/>
              <a:t>menilai</a:t>
            </a:r>
            <a:r>
              <a:rPr lang="en-ID" dirty="0"/>
              <a:t> </a:t>
            </a:r>
            <a:r>
              <a:rPr lang="en-ID" dirty="0" err="1"/>
              <a:t>perilaku</a:t>
            </a:r>
            <a:r>
              <a:rPr lang="en-ID" dirty="0"/>
              <a:t> </a:t>
            </a:r>
            <a:r>
              <a:rPr lang="en-ID" dirty="0" err="1"/>
              <a:t>pra-akademik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membaca</a:t>
            </a:r>
            <a:r>
              <a:rPr lang="en-ID" dirty="0"/>
              <a:t>, </a:t>
            </a:r>
            <a:r>
              <a:rPr lang="en-ID" dirty="0" err="1"/>
              <a:t>matematika</a:t>
            </a:r>
            <a:r>
              <a:rPr lang="en-ID" dirty="0"/>
              <a:t>, dan </a:t>
            </a:r>
            <a:r>
              <a:rPr lang="en-ID" dirty="0" err="1"/>
              <a:t>menulis</a:t>
            </a:r>
            <a:r>
              <a:rPr lang="en-ID" dirty="0"/>
              <a:t>. </a:t>
            </a:r>
          </a:p>
          <a:p>
            <a:pPr marL="0" indent="0">
              <a:buNone/>
            </a:pP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BF0ED9-4A32-E56D-9C62-BD330560F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1983" y="2014194"/>
            <a:ext cx="3048264" cy="3944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352E39-5BCD-8AF1-60FA-6B44134F1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900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9B196-C900-3173-8FEE-D15F90AA3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</a:t>
            </a:r>
            <a:r>
              <a:rPr lang="en-US" dirty="0" err="1"/>
              <a:t>komponen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VBMAPP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8055B-121E-1C02-D1ED-E96A6D6B7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ID" sz="2000" dirty="0"/>
              <a:t>Milestone assessment : 170 milestones </a:t>
            </a:r>
            <a:r>
              <a:rPr lang="en-ID" sz="2000" dirty="0" err="1"/>
              <a:t>yg</a:t>
            </a:r>
            <a:r>
              <a:rPr lang="en-ID" sz="2000" dirty="0"/>
              <a:t> </a:t>
            </a:r>
            <a:r>
              <a:rPr lang="en-ID" sz="2000" dirty="0" err="1"/>
              <a:t>dibagi</a:t>
            </a:r>
            <a:r>
              <a:rPr lang="en-ID" sz="2000" dirty="0"/>
              <a:t> </a:t>
            </a:r>
            <a:r>
              <a:rPr lang="en-ID" sz="2000" dirty="0" err="1"/>
              <a:t>dalam</a:t>
            </a:r>
            <a:r>
              <a:rPr lang="en-ID" sz="2000" dirty="0"/>
              <a:t> 3 level	</a:t>
            </a:r>
          </a:p>
          <a:p>
            <a:pPr lvl="1"/>
            <a:r>
              <a:rPr lang="en-ID" sz="2000" dirty="0"/>
              <a:t>0-18 </a:t>
            </a:r>
            <a:r>
              <a:rPr lang="en-ID" sz="2000" dirty="0" err="1"/>
              <a:t>bulan</a:t>
            </a:r>
            <a:r>
              <a:rPr lang="en-ID" sz="2000" dirty="0"/>
              <a:t>,	</a:t>
            </a:r>
          </a:p>
          <a:p>
            <a:pPr lvl="1"/>
            <a:r>
              <a:rPr lang="en-ID" sz="2000" dirty="0"/>
              <a:t>18-30 </a:t>
            </a:r>
            <a:r>
              <a:rPr lang="en-ID" sz="2000" dirty="0" err="1"/>
              <a:t>bulan</a:t>
            </a:r>
            <a:r>
              <a:rPr lang="en-ID" sz="2000" dirty="0"/>
              <a:t>	</a:t>
            </a:r>
          </a:p>
          <a:p>
            <a:pPr lvl="1"/>
            <a:r>
              <a:rPr lang="en-ID" sz="2000" dirty="0"/>
              <a:t>30-48 </a:t>
            </a:r>
            <a:r>
              <a:rPr lang="en-ID" sz="2000" dirty="0" err="1"/>
              <a:t>bulan</a:t>
            </a:r>
            <a:endParaRPr lang="en-ID" sz="2000" dirty="0"/>
          </a:p>
          <a:p>
            <a:pPr marL="342900" indent="-342900">
              <a:buAutoNum type="arabicPeriod"/>
            </a:pPr>
            <a:r>
              <a:rPr lang="en-ID" sz="2000" dirty="0"/>
              <a:t>Barriers Assessment : 24 </a:t>
            </a:r>
            <a:r>
              <a:rPr lang="en-ID" sz="2000" dirty="0" err="1"/>
              <a:t>hambatan</a:t>
            </a:r>
            <a:r>
              <a:rPr lang="en-ID" sz="2000" dirty="0"/>
              <a:t> </a:t>
            </a:r>
            <a:r>
              <a:rPr lang="en-ID" sz="2000" dirty="0" err="1"/>
              <a:t>belajar</a:t>
            </a:r>
            <a:endParaRPr lang="en-ID" sz="2000" dirty="0"/>
          </a:p>
          <a:p>
            <a:pPr marL="342900" indent="-342900">
              <a:buAutoNum type="arabicPeriod"/>
            </a:pPr>
            <a:r>
              <a:rPr lang="en-ID" sz="2000" dirty="0"/>
              <a:t>Transition Assessment : 18 area </a:t>
            </a:r>
          </a:p>
          <a:p>
            <a:pPr marL="342900" indent="-342900">
              <a:buAutoNum type="arabicPeriod"/>
            </a:pPr>
            <a:r>
              <a:rPr lang="en-ID" sz="2000" dirty="0"/>
              <a:t>Task Analysis &amp; Skills Tracking : 900 skills</a:t>
            </a:r>
          </a:p>
          <a:p>
            <a:pPr marL="342900" indent="-342900">
              <a:buAutoNum type="arabicPeriod"/>
            </a:pPr>
            <a:r>
              <a:rPr lang="en-ID" sz="2000" dirty="0"/>
              <a:t>Placement &amp; IEP Goals</a:t>
            </a:r>
          </a:p>
          <a:p>
            <a:pPr marL="342900" indent="-342900">
              <a:buAutoNum type="arabicPeriod"/>
            </a:pP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9C08B2-0FAB-6EFC-FB7F-F64183277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941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92596-917E-144E-EDC6-C21C2385D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Early Echoic Skills Assessment (EESA) </a:t>
            </a:r>
            <a:r>
              <a:rPr lang="en-US" dirty="0" err="1"/>
              <a:t>Subtes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D6DFA-3ED4-24B4-35D9-D741FB9E0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/>
              <a:t>Barbara </a:t>
            </a:r>
            <a:r>
              <a:rPr lang="en-ID" dirty="0" err="1"/>
              <a:t>Esch,Ph.D.,BCBA,CCC</a:t>
            </a:r>
            <a:r>
              <a:rPr lang="en-ID" dirty="0"/>
              <a:t>-SLP</a:t>
            </a:r>
          </a:p>
          <a:p>
            <a:r>
              <a:rPr lang="en-ID" dirty="0"/>
              <a:t>EESA </a:t>
            </a:r>
            <a:r>
              <a:rPr lang="en-ID" dirty="0" err="1"/>
              <a:t>mengevaluasi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anak</a:t>
            </a:r>
            <a:r>
              <a:rPr lang="en-ID" dirty="0"/>
              <a:t> </a:t>
            </a:r>
            <a:r>
              <a:rPr lang="en-ID" dirty="0" err="1"/>
              <a:t>mengulang</a:t>
            </a:r>
            <a:r>
              <a:rPr lang="en-ID" dirty="0"/>
              <a:t> </a:t>
            </a:r>
            <a:r>
              <a:rPr lang="en-ID" dirty="0" err="1"/>
              <a:t>suara</a:t>
            </a:r>
            <a:r>
              <a:rPr lang="en-ID" dirty="0"/>
              <a:t> </a:t>
            </a:r>
            <a:r>
              <a:rPr lang="en-ID" dirty="0" err="1"/>
              <a:t>fonem</a:t>
            </a:r>
            <a:r>
              <a:rPr lang="en-ID" dirty="0"/>
              <a:t>, </a:t>
            </a:r>
            <a:r>
              <a:rPr lang="en-ID" dirty="0" err="1"/>
              <a:t>suku</a:t>
            </a:r>
            <a:r>
              <a:rPr lang="en-ID" dirty="0"/>
              <a:t> kata dan </a:t>
            </a:r>
            <a:r>
              <a:rPr lang="en-ID" dirty="0" err="1"/>
              <a:t>kombinasinya</a:t>
            </a:r>
            <a:r>
              <a:rPr lang="en-ID" dirty="0"/>
              <a:t>, </a:t>
            </a:r>
            <a:r>
              <a:rPr lang="en-ID" dirty="0" err="1"/>
              <a:t>intonasi</a:t>
            </a:r>
            <a:r>
              <a:rPr lang="en-ID" dirty="0"/>
              <a:t>  yang </a:t>
            </a:r>
            <a:r>
              <a:rPr lang="en-ID" dirty="0" err="1"/>
              <a:t>umumnya</a:t>
            </a:r>
            <a:r>
              <a:rPr lang="en-ID" dirty="0"/>
              <a:t> </a:t>
            </a:r>
            <a:r>
              <a:rPr lang="en-ID" dirty="0" err="1"/>
              <a:t>muncul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lahir</a:t>
            </a:r>
            <a:r>
              <a:rPr lang="en-ID" dirty="0"/>
              <a:t> </a:t>
            </a:r>
            <a:r>
              <a:rPr lang="en-ID" dirty="0" err="1"/>
              <a:t>sampai</a:t>
            </a:r>
            <a:r>
              <a:rPr lang="en-ID" dirty="0"/>
              <a:t> </a:t>
            </a:r>
            <a:r>
              <a:rPr lang="en-ID" dirty="0" err="1"/>
              <a:t>usia</a:t>
            </a:r>
            <a:r>
              <a:rPr lang="en-ID" dirty="0"/>
              <a:t> 30 </a:t>
            </a:r>
            <a:r>
              <a:rPr lang="en-ID" dirty="0" err="1"/>
              <a:t>bulan</a:t>
            </a:r>
            <a:r>
              <a:rPr lang="en-ID" dirty="0"/>
              <a:t>.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subtes</a:t>
            </a:r>
            <a:r>
              <a:rPr lang="en-ID" dirty="0"/>
              <a:t> echoic, EESA </a:t>
            </a:r>
            <a:r>
              <a:rPr lang="en-ID" dirty="0" err="1"/>
              <a:t>mengevaluasi</a:t>
            </a:r>
            <a:r>
              <a:rPr lang="en-ID" dirty="0"/>
              <a:t> skill echoic di level 1 dan 2 </a:t>
            </a:r>
            <a:r>
              <a:rPr lang="en-ID" dirty="0" err="1"/>
              <a:t>saja</a:t>
            </a:r>
            <a:endParaRPr lang="en-ID" dirty="0"/>
          </a:p>
          <a:p>
            <a:r>
              <a:rPr lang="en-ID" dirty="0"/>
              <a:t>Baru </a:t>
            </a:r>
            <a:r>
              <a:rPr lang="en-ID" dirty="0" err="1"/>
              <a:t>tersedia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Bahasa </a:t>
            </a:r>
            <a:r>
              <a:rPr lang="en-ID" dirty="0" err="1"/>
              <a:t>Inggris</a:t>
            </a:r>
            <a:r>
              <a:rPr lang="en-ID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9F3BC-47D9-5370-20DD-05F34F6D0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034" y="99019"/>
            <a:ext cx="1804572" cy="94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905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1F20C-AE19-DB75-8D9A-0813D6429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CARA PENGETESAN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F9EE4-9C40-8775-E21A-B570FFF36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T (Direct Testing) – </a:t>
            </a:r>
            <a:r>
              <a:rPr lang="en-US" dirty="0" err="1"/>
              <a:t>tes</a:t>
            </a:r>
            <a:r>
              <a:rPr lang="en-US" dirty="0"/>
              <a:t> </a:t>
            </a:r>
            <a:r>
              <a:rPr lang="en-US" dirty="0" err="1"/>
              <a:t>langsung</a:t>
            </a:r>
            <a:r>
              <a:rPr lang="en-US" dirty="0"/>
              <a:t> pada </a:t>
            </a:r>
            <a:r>
              <a:rPr lang="en-US" dirty="0" err="1"/>
              <a:t>anak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 (observation) – </a:t>
            </a:r>
            <a:r>
              <a:rPr lang="en-US" dirty="0" err="1"/>
              <a:t>observasi</a:t>
            </a:r>
            <a:r>
              <a:rPr lang="en-US" dirty="0"/>
              <a:t> </a:t>
            </a:r>
            <a:r>
              <a:rPr lang="en-US" dirty="0" err="1"/>
              <a:t>anak</a:t>
            </a:r>
            <a:r>
              <a:rPr lang="en-US" dirty="0"/>
              <a:t> </a:t>
            </a:r>
            <a:r>
              <a:rPr lang="en-US" dirty="0" err="1"/>
              <a:t>langsung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 (Either Testing or Observation) –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tes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observasi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TO (Timed Observation) – </a:t>
            </a:r>
            <a:r>
              <a:rPr lang="en-US" dirty="0" err="1"/>
              <a:t>observasi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jangka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</a:t>
            </a:r>
            <a:r>
              <a:rPr lang="en-US" dirty="0" err="1"/>
              <a:t>tertentu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Hasil </a:t>
            </a:r>
            <a:r>
              <a:rPr lang="en-US" dirty="0" err="1"/>
              <a:t>dirangkum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VBMAPP scoring form</a:t>
            </a:r>
          </a:p>
          <a:p>
            <a:pPr marL="0" indent="0">
              <a:buNone/>
            </a:pPr>
            <a:r>
              <a:rPr lang="en-US" dirty="0"/>
              <a:t>Masing-masing </a:t>
            </a:r>
            <a:r>
              <a:rPr lang="en-US" dirty="0" err="1"/>
              <a:t>pengetesan</a:t>
            </a:r>
            <a:r>
              <a:rPr lang="en-US" dirty="0"/>
              <a:t> </a:t>
            </a:r>
            <a:r>
              <a:rPr lang="en-US" dirty="0" err="1"/>
              <a:t>dipetakan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berbeda</a:t>
            </a:r>
            <a:r>
              <a:rPr lang="en-US" dirty="0"/>
              <a:t>, </a:t>
            </a:r>
            <a:r>
              <a:rPr lang="en-US" dirty="0" err="1"/>
              <a:t>kemudia</a:t>
            </a:r>
            <a:r>
              <a:rPr lang="en-US" dirty="0"/>
              <a:t> </a:t>
            </a:r>
            <a:r>
              <a:rPr lang="en-US" dirty="0" err="1"/>
              <a:t>hitung</a:t>
            </a:r>
            <a:r>
              <a:rPr lang="en-US" dirty="0"/>
              <a:t> total </a:t>
            </a:r>
            <a:r>
              <a:rPr lang="en-US" dirty="0" err="1"/>
              <a:t>kolom</a:t>
            </a:r>
            <a:r>
              <a:rPr lang="en-US" dirty="0"/>
              <a:t> yang </a:t>
            </a:r>
            <a:r>
              <a:rPr lang="en-US" dirty="0" err="1"/>
              <a:t>terisi</a:t>
            </a:r>
            <a:r>
              <a:rPr lang="en-US" dirty="0"/>
              <a:t> di </a:t>
            </a:r>
            <a:r>
              <a:rPr lang="en-US" dirty="0" err="1"/>
              <a:t>kanan</a:t>
            </a:r>
            <a:r>
              <a:rPr lang="en-US" dirty="0"/>
              <a:t> </a:t>
            </a:r>
            <a:r>
              <a:rPr lang="en-US" dirty="0" err="1"/>
              <a:t>atas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73235D-A0E0-A361-32D4-118783ECBC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58" t="33680" r="9031" b="22263"/>
          <a:stretch/>
        </p:blipFill>
        <p:spPr>
          <a:xfrm>
            <a:off x="10276357" y="140543"/>
            <a:ext cx="1808480" cy="94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599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4671</TotalTime>
  <Words>2769</Words>
  <Application>Microsoft Office PowerPoint</Application>
  <PresentationFormat>Widescreen</PresentationFormat>
  <Paragraphs>187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Arial</vt:lpstr>
      <vt:lpstr>Calibri</vt:lpstr>
      <vt:lpstr>Century Gothic</vt:lpstr>
      <vt:lpstr>Garamond</vt:lpstr>
      <vt:lpstr>Kristen ITC</vt:lpstr>
      <vt:lpstr>Symbol</vt:lpstr>
      <vt:lpstr>Times New Roman</vt:lpstr>
      <vt:lpstr>Savon</vt:lpstr>
      <vt:lpstr>ABA &amp; VBMAPP</vt:lpstr>
      <vt:lpstr>Asesmen</vt:lpstr>
      <vt:lpstr>Asesmen (Lanjutan…)</vt:lpstr>
      <vt:lpstr>PENTING !</vt:lpstr>
      <vt:lpstr>VBMAPP</vt:lpstr>
      <vt:lpstr>3 level perkembangan</vt:lpstr>
      <vt:lpstr>5 komponen dalam VBMAPP</vt:lpstr>
      <vt:lpstr>Early Echoic Skills Assessment (EESA) Subtes</vt:lpstr>
      <vt:lpstr>4 CARA PENGETESAN</vt:lpstr>
      <vt:lpstr>TIPS UNTUK ASESOR</vt:lpstr>
      <vt:lpstr>Tips untuk tester (lanjutan)</vt:lpstr>
      <vt:lpstr>Tips untuk tester (lanjutan…)</vt:lpstr>
      <vt:lpstr>Material yang dibutuhkan</vt:lpstr>
      <vt:lpstr>Material yang dibutuhkan (lanjutan..)</vt:lpstr>
      <vt:lpstr>Material yang dibutuhkan (lanj..)</vt:lpstr>
      <vt:lpstr>CARA MENGISI VBMAPP</vt:lpstr>
      <vt:lpstr>Milestone Assessment</vt:lpstr>
      <vt:lpstr>Milestone Scoring Form</vt:lpstr>
      <vt:lpstr>EESA – Echoic Subtest</vt:lpstr>
      <vt:lpstr>Barrier Assessment</vt:lpstr>
      <vt:lpstr>Barrier Scoring Form</vt:lpstr>
      <vt:lpstr>Transition Assessment</vt:lpstr>
      <vt:lpstr>Transition Scoring Form</vt:lpstr>
      <vt:lpstr>Task Analysis &amp; Skills Tracking</vt:lpstr>
      <vt:lpstr>Task Analysis &amp; Skills Tracking Chart</vt:lpstr>
      <vt:lpstr>ASESMEN VBMAPP LEVEL 1</vt:lpstr>
      <vt:lpstr>MAND LEVEL 1</vt:lpstr>
      <vt:lpstr>TACT LEVEL 1</vt:lpstr>
      <vt:lpstr>LISTENER RESPONDING LEVEL 1</vt:lpstr>
      <vt:lpstr>VP-MTS LEVEL 1</vt:lpstr>
      <vt:lpstr>BERMAIN MANDIRI LEVEL 1</vt:lpstr>
      <vt:lpstr>SOSIAL &amp; BERMAIN SOSIAL LEVEL 1</vt:lpstr>
      <vt:lpstr>IMITASI GERAK MOTOR LEVEL 1</vt:lpstr>
      <vt:lpstr>IMITASI GERAK MOTOR…</vt:lpstr>
      <vt:lpstr>KEMAMPUAN ECHOIC LEVEL 1</vt:lpstr>
      <vt:lpstr>VOCAL SPONTAN LEVEL 1</vt:lpstr>
      <vt:lpstr>PowerPoint Presentation</vt:lpstr>
      <vt:lpstr>ASESMEN VBMAPP LEVEL 1</vt:lpstr>
      <vt:lpstr>VBMAPP CHART</vt:lpstr>
      <vt:lpstr>Pembuatan program</vt:lpstr>
      <vt:lpstr>QUESTION 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VBMAPP</dc:title>
  <dc:creator>Ayuna Eprilisanti</dc:creator>
  <cp:lastModifiedBy>Ayuna Eprilisanti</cp:lastModifiedBy>
  <cp:revision>36</cp:revision>
  <dcterms:created xsi:type="dcterms:W3CDTF">2023-09-22T23:08:56Z</dcterms:created>
  <dcterms:modified xsi:type="dcterms:W3CDTF">2025-10-21T13:32:38Z</dcterms:modified>
</cp:coreProperties>
</file>

<file path=docProps/thumbnail.jpeg>
</file>